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05" r:id="rId3"/>
    <p:sldId id="262" r:id="rId4"/>
    <p:sldId id="270" r:id="rId5"/>
    <p:sldId id="330" r:id="rId6"/>
    <p:sldId id="329" r:id="rId7"/>
    <p:sldId id="269" r:id="rId8"/>
    <p:sldId id="295" r:id="rId9"/>
    <p:sldId id="328" r:id="rId10"/>
    <p:sldId id="279" r:id="rId11"/>
    <p:sldId id="261" r:id="rId12"/>
    <p:sldId id="296" r:id="rId13"/>
    <p:sldId id="306" r:id="rId14"/>
    <p:sldId id="307" r:id="rId15"/>
    <p:sldId id="266" r:id="rId16"/>
    <p:sldId id="265" r:id="rId17"/>
    <p:sldId id="267" r:id="rId18"/>
    <p:sldId id="263" r:id="rId19"/>
    <p:sldId id="268" r:id="rId20"/>
    <p:sldId id="271" r:id="rId21"/>
    <p:sldId id="308" r:id="rId22"/>
    <p:sldId id="309" r:id="rId23"/>
    <p:sldId id="272" r:id="rId24"/>
    <p:sldId id="274" r:id="rId25"/>
    <p:sldId id="275" r:id="rId26"/>
    <p:sldId id="276" r:id="rId27"/>
    <p:sldId id="277" r:id="rId28"/>
    <p:sldId id="278" r:id="rId29"/>
    <p:sldId id="311" r:id="rId30"/>
    <p:sldId id="280" r:id="rId31"/>
    <p:sldId id="312" r:id="rId32"/>
    <p:sldId id="281" r:id="rId33"/>
    <p:sldId id="313" r:id="rId34"/>
    <p:sldId id="314" r:id="rId35"/>
    <p:sldId id="315" r:id="rId36"/>
    <p:sldId id="316" r:id="rId37"/>
    <p:sldId id="317" r:id="rId38"/>
    <p:sldId id="318" r:id="rId39"/>
    <p:sldId id="282" r:id="rId40"/>
    <p:sldId id="319" r:id="rId41"/>
    <p:sldId id="284" r:id="rId42"/>
    <p:sldId id="310" r:id="rId43"/>
    <p:sldId id="286" r:id="rId44"/>
    <p:sldId id="287" r:id="rId45"/>
    <p:sldId id="320" r:id="rId46"/>
    <p:sldId id="288" r:id="rId47"/>
    <p:sldId id="289" r:id="rId48"/>
    <p:sldId id="321" r:id="rId49"/>
    <p:sldId id="331" r:id="rId50"/>
    <p:sldId id="290" r:id="rId51"/>
    <p:sldId id="291" r:id="rId52"/>
    <p:sldId id="322" r:id="rId53"/>
    <p:sldId id="323" r:id="rId54"/>
    <p:sldId id="324" r:id="rId55"/>
    <p:sldId id="325" r:id="rId56"/>
    <p:sldId id="326" r:id="rId57"/>
    <p:sldId id="292" r:id="rId58"/>
    <p:sldId id="327"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5F9A"/>
    <a:srgbClr val="00A9A2"/>
    <a:srgbClr val="88D382"/>
    <a:srgbClr val="6699FF"/>
    <a:srgbClr val="627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772" autoAdjust="0"/>
    <p:restoredTop sz="94660"/>
  </p:normalViewPr>
  <p:slideViewPr>
    <p:cSldViewPr snapToGrid="0">
      <p:cViewPr varScale="1">
        <p:scale>
          <a:sx n="101" d="100"/>
          <a:sy n="101" d="100"/>
        </p:scale>
        <p:origin x="40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teman, Bev" userId="78a4a1ab-f5ae-471d-a304-cc7fab5b40fa" providerId="ADAL" clId="{4CAAFCDF-D780-43F9-9435-299B1F34108C}"/>
    <pc:docChg chg="delSld">
      <pc:chgData name="Bateman, Bev" userId="78a4a1ab-f5ae-471d-a304-cc7fab5b40fa" providerId="ADAL" clId="{4CAAFCDF-D780-43F9-9435-299B1F34108C}" dt="2025-11-01T22:22:12.699" v="4" actId="47"/>
      <pc:docMkLst>
        <pc:docMk/>
      </pc:docMkLst>
      <pc:sldChg chg="del">
        <pc:chgData name="Bateman, Bev" userId="78a4a1ab-f5ae-471d-a304-cc7fab5b40fa" providerId="ADAL" clId="{4CAAFCDF-D780-43F9-9435-299B1F34108C}" dt="2025-11-01T22:21:50.683" v="0" actId="47"/>
        <pc:sldMkLst>
          <pc:docMk/>
          <pc:sldMk cId="53478711" sldId="332"/>
        </pc:sldMkLst>
      </pc:sldChg>
      <pc:sldChg chg="del">
        <pc:chgData name="Bateman, Bev" userId="78a4a1ab-f5ae-471d-a304-cc7fab5b40fa" providerId="ADAL" clId="{4CAAFCDF-D780-43F9-9435-299B1F34108C}" dt="2025-11-01T22:21:58.848" v="1" actId="47"/>
        <pc:sldMkLst>
          <pc:docMk/>
          <pc:sldMk cId="2452109940" sldId="333"/>
        </pc:sldMkLst>
      </pc:sldChg>
      <pc:sldChg chg="del">
        <pc:chgData name="Bateman, Bev" userId="78a4a1ab-f5ae-471d-a304-cc7fab5b40fa" providerId="ADAL" clId="{4CAAFCDF-D780-43F9-9435-299B1F34108C}" dt="2025-11-01T22:22:03.010" v="2" actId="47"/>
        <pc:sldMkLst>
          <pc:docMk/>
          <pc:sldMk cId="442155336" sldId="334"/>
        </pc:sldMkLst>
      </pc:sldChg>
      <pc:sldChg chg="del">
        <pc:chgData name="Bateman, Bev" userId="78a4a1ab-f5ae-471d-a304-cc7fab5b40fa" providerId="ADAL" clId="{4CAAFCDF-D780-43F9-9435-299B1F34108C}" dt="2025-11-01T22:22:06.998" v="3" actId="47"/>
        <pc:sldMkLst>
          <pc:docMk/>
          <pc:sldMk cId="473279936" sldId="335"/>
        </pc:sldMkLst>
      </pc:sldChg>
      <pc:sldChg chg="del">
        <pc:chgData name="Bateman, Bev" userId="78a4a1ab-f5ae-471d-a304-cc7fab5b40fa" providerId="ADAL" clId="{4CAAFCDF-D780-43F9-9435-299B1F34108C}" dt="2025-11-01T22:22:12.699" v="4" actId="47"/>
        <pc:sldMkLst>
          <pc:docMk/>
          <pc:sldMk cId="1168373746" sldId="33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FBD5B9-73B6-4116-A3C4-FC4815B8CE57}"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2BA7F860-66D9-460F-BE75-DCD8C1BAA449}">
      <dgm:prSet/>
      <dgm:spPr/>
      <dgm:t>
        <a:bodyPr/>
        <a:lstStyle/>
        <a:p>
          <a:r>
            <a:rPr lang="en-US" dirty="0"/>
            <a:t>Document in accordance with legal guidelines and practice standards.</a:t>
          </a:r>
        </a:p>
        <a:p>
          <a:endParaRPr lang="en-US" dirty="0"/>
        </a:p>
      </dgm:t>
    </dgm:pt>
    <dgm:pt modelId="{F6E441A7-3387-4B5C-86CE-BE8FB737A512}" type="parTrans" cxnId="{9B10EA22-F584-44F8-BCBA-42CA9662F34D}">
      <dgm:prSet/>
      <dgm:spPr/>
      <dgm:t>
        <a:bodyPr/>
        <a:lstStyle/>
        <a:p>
          <a:endParaRPr lang="en-US"/>
        </a:p>
      </dgm:t>
    </dgm:pt>
    <dgm:pt modelId="{720CA9DD-70D8-4E50-BE49-DE20AAF3D09F}" type="sibTrans" cxnId="{9B10EA22-F584-44F8-BCBA-42CA9662F34D}">
      <dgm:prSet phldrT="1" phldr="0"/>
      <dgm:spPr/>
      <dgm:t>
        <a:bodyPr/>
        <a:lstStyle/>
        <a:p>
          <a:r>
            <a:rPr lang="en-US"/>
            <a:t>1</a:t>
          </a:r>
          <a:endParaRPr lang="en-US" dirty="0"/>
        </a:p>
      </dgm:t>
    </dgm:pt>
    <dgm:pt modelId="{4B94F292-A30A-4A1E-8074-EA12BB00A2F7}">
      <dgm:prSet/>
      <dgm:spPr/>
      <dgm:t>
        <a:bodyPr/>
        <a:lstStyle/>
        <a:p>
          <a:r>
            <a:rPr lang="en-US" dirty="0"/>
            <a:t>Use documentation structures suitable to the FCN’s practice setting.</a:t>
          </a:r>
        </a:p>
        <a:p>
          <a:endParaRPr lang="en-US" dirty="0"/>
        </a:p>
      </dgm:t>
    </dgm:pt>
    <dgm:pt modelId="{125578F6-98CE-4848-ABCE-9BCD70AAE7B0}" type="parTrans" cxnId="{51940867-5766-4D44-A5F1-D2C747A6EB53}">
      <dgm:prSet/>
      <dgm:spPr/>
      <dgm:t>
        <a:bodyPr/>
        <a:lstStyle/>
        <a:p>
          <a:endParaRPr lang="en-US"/>
        </a:p>
      </dgm:t>
    </dgm:pt>
    <dgm:pt modelId="{4926CA69-002B-4E5D-B88D-2AA2D85CC6D8}" type="sibTrans" cxnId="{51940867-5766-4D44-A5F1-D2C747A6EB53}">
      <dgm:prSet phldrT="2" phldr="0"/>
      <dgm:spPr/>
      <dgm:t>
        <a:bodyPr/>
        <a:lstStyle/>
        <a:p>
          <a:r>
            <a:rPr lang="en-US"/>
            <a:t>2</a:t>
          </a:r>
        </a:p>
      </dgm:t>
    </dgm:pt>
    <dgm:pt modelId="{26F1F73F-FB99-4785-BB03-9A82B84D4B22}">
      <dgm:prSet/>
      <dgm:spPr/>
      <dgm:t>
        <a:bodyPr/>
        <a:lstStyle/>
        <a:p>
          <a:r>
            <a:rPr lang="en-US" dirty="0"/>
            <a:t>Apply systematic approaches to collect appropriate and relevant documentation data.</a:t>
          </a:r>
        </a:p>
        <a:p>
          <a:endParaRPr lang="en-US" dirty="0"/>
        </a:p>
      </dgm:t>
    </dgm:pt>
    <dgm:pt modelId="{D524D3EA-066B-414A-8366-03DA80D01998}" type="parTrans" cxnId="{95B9FA57-42E7-484B-B4B6-244220A66BBC}">
      <dgm:prSet/>
      <dgm:spPr/>
      <dgm:t>
        <a:bodyPr/>
        <a:lstStyle/>
        <a:p>
          <a:endParaRPr lang="en-US"/>
        </a:p>
      </dgm:t>
    </dgm:pt>
    <dgm:pt modelId="{857749A2-91D3-49F6-8F45-618F02DC0A97}" type="sibTrans" cxnId="{95B9FA57-42E7-484B-B4B6-244220A66BBC}">
      <dgm:prSet phldrT="3" phldr="0"/>
      <dgm:spPr/>
      <dgm:t>
        <a:bodyPr/>
        <a:lstStyle/>
        <a:p>
          <a:r>
            <a:rPr lang="en-US"/>
            <a:t>3</a:t>
          </a:r>
        </a:p>
      </dgm:t>
    </dgm:pt>
    <dgm:pt modelId="{DB202D7F-6BE8-4DEB-8193-40A9E20C7B7C}">
      <dgm:prSet/>
      <dgm:spPr/>
      <dgm:t>
        <a:bodyPr/>
        <a:lstStyle/>
        <a:p>
          <a:r>
            <a:rPr lang="en-US" dirty="0"/>
            <a:t>Use accountable strategies to manage documentation data and healthcare consumer records.</a:t>
          </a:r>
        </a:p>
        <a:p>
          <a:endParaRPr lang="en-US" dirty="0"/>
        </a:p>
      </dgm:t>
    </dgm:pt>
    <dgm:pt modelId="{197711D3-8C60-40D6-A17B-22BA3DDFEDA7}" type="parTrans" cxnId="{6B142BD3-CB19-4360-9E63-30AB867DCE5C}">
      <dgm:prSet/>
      <dgm:spPr/>
      <dgm:t>
        <a:bodyPr/>
        <a:lstStyle/>
        <a:p>
          <a:endParaRPr lang="en-US"/>
        </a:p>
      </dgm:t>
    </dgm:pt>
    <dgm:pt modelId="{72B3B391-E7AD-49DD-A2C1-85E08EDACCE1}" type="sibTrans" cxnId="{6B142BD3-CB19-4360-9E63-30AB867DCE5C}">
      <dgm:prSet phldrT="4" phldr="0"/>
      <dgm:spPr/>
      <dgm:t>
        <a:bodyPr/>
        <a:lstStyle/>
        <a:p>
          <a:r>
            <a:rPr lang="en-US"/>
            <a:t>4</a:t>
          </a:r>
        </a:p>
      </dgm:t>
    </dgm:pt>
    <dgm:pt modelId="{2E13BC3D-29B5-4121-9085-454BAEA1F587}" type="pres">
      <dgm:prSet presAssocID="{C2FBD5B9-73B6-4116-A3C4-FC4815B8CE57}" presName="Name0" presStyleCnt="0">
        <dgm:presLayoutVars>
          <dgm:animLvl val="lvl"/>
          <dgm:resizeHandles val="exact"/>
        </dgm:presLayoutVars>
      </dgm:prSet>
      <dgm:spPr/>
    </dgm:pt>
    <dgm:pt modelId="{87EABB39-41F0-4577-9488-08082287EFA6}" type="pres">
      <dgm:prSet presAssocID="{2BA7F860-66D9-460F-BE75-DCD8C1BAA449}" presName="compositeNode" presStyleCnt="0">
        <dgm:presLayoutVars>
          <dgm:bulletEnabled val="1"/>
        </dgm:presLayoutVars>
      </dgm:prSet>
      <dgm:spPr/>
    </dgm:pt>
    <dgm:pt modelId="{035F8DE7-A83A-4A7A-ACE5-0E4868618496}" type="pres">
      <dgm:prSet presAssocID="{2BA7F860-66D9-460F-BE75-DCD8C1BAA449}" presName="bgRect" presStyleLbl="bgAccFollowNode1" presStyleIdx="0" presStyleCnt="4"/>
      <dgm:spPr/>
    </dgm:pt>
    <dgm:pt modelId="{1840AADA-D962-44F9-959E-CCCCCAFBCAEF}" type="pres">
      <dgm:prSet presAssocID="{720CA9DD-70D8-4E50-BE49-DE20AAF3D09F}" presName="sibTransNodeCircle" presStyleLbl="alignNode1" presStyleIdx="0" presStyleCnt="8">
        <dgm:presLayoutVars>
          <dgm:chMax val="0"/>
          <dgm:bulletEnabled/>
        </dgm:presLayoutVars>
      </dgm:prSet>
      <dgm:spPr/>
    </dgm:pt>
    <dgm:pt modelId="{E2BE119F-3D75-4DCF-B451-4F18EF54790E}" type="pres">
      <dgm:prSet presAssocID="{2BA7F860-66D9-460F-BE75-DCD8C1BAA449}" presName="bottomLine" presStyleLbl="alignNode1" presStyleIdx="1" presStyleCnt="8">
        <dgm:presLayoutVars/>
      </dgm:prSet>
      <dgm:spPr/>
    </dgm:pt>
    <dgm:pt modelId="{78301EFB-E320-48F8-B98F-FB0FC4A2463C}" type="pres">
      <dgm:prSet presAssocID="{2BA7F860-66D9-460F-BE75-DCD8C1BAA449}" presName="nodeText" presStyleLbl="bgAccFollowNode1" presStyleIdx="0" presStyleCnt="4">
        <dgm:presLayoutVars>
          <dgm:bulletEnabled val="1"/>
        </dgm:presLayoutVars>
      </dgm:prSet>
      <dgm:spPr/>
    </dgm:pt>
    <dgm:pt modelId="{9D76A8F8-1DC6-4C78-A622-5348E4DF0C75}" type="pres">
      <dgm:prSet presAssocID="{720CA9DD-70D8-4E50-BE49-DE20AAF3D09F}" presName="sibTrans" presStyleCnt="0"/>
      <dgm:spPr/>
    </dgm:pt>
    <dgm:pt modelId="{EE728CF2-D010-4D82-B8CF-835C0003CF31}" type="pres">
      <dgm:prSet presAssocID="{4B94F292-A30A-4A1E-8074-EA12BB00A2F7}" presName="compositeNode" presStyleCnt="0">
        <dgm:presLayoutVars>
          <dgm:bulletEnabled val="1"/>
        </dgm:presLayoutVars>
      </dgm:prSet>
      <dgm:spPr/>
    </dgm:pt>
    <dgm:pt modelId="{46B8AD4C-D92E-4228-BABB-866F5F9D63C8}" type="pres">
      <dgm:prSet presAssocID="{4B94F292-A30A-4A1E-8074-EA12BB00A2F7}" presName="bgRect" presStyleLbl="bgAccFollowNode1" presStyleIdx="1" presStyleCnt="4"/>
      <dgm:spPr/>
    </dgm:pt>
    <dgm:pt modelId="{23C5CE39-6E6A-42BE-B027-9B717B079431}" type="pres">
      <dgm:prSet presAssocID="{4926CA69-002B-4E5D-B88D-2AA2D85CC6D8}" presName="sibTransNodeCircle" presStyleLbl="alignNode1" presStyleIdx="2" presStyleCnt="8">
        <dgm:presLayoutVars>
          <dgm:chMax val="0"/>
          <dgm:bulletEnabled/>
        </dgm:presLayoutVars>
      </dgm:prSet>
      <dgm:spPr/>
    </dgm:pt>
    <dgm:pt modelId="{B0692E97-CCDA-4A11-98C7-258C307B3D96}" type="pres">
      <dgm:prSet presAssocID="{4B94F292-A30A-4A1E-8074-EA12BB00A2F7}" presName="bottomLine" presStyleLbl="alignNode1" presStyleIdx="3" presStyleCnt="8">
        <dgm:presLayoutVars/>
      </dgm:prSet>
      <dgm:spPr/>
    </dgm:pt>
    <dgm:pt modelId="{87CCAB4F-91A7-45B4-A449-7904C4D7DE05}" type="pres">
      <dgm:prSet presAssocID="{4B94F292-A30A-4A1E-8074-EA12BB00A2F7}" presName="nodeText" presStyleLbl="bgAccFollowNode1" presStyleIdx="1" presStyleCnt="4">
        <dgm:presLayoutVars>
          <dgm:bulletEnabled val="1"/>
        </dgm:presLayoutVars>
      </dgm:prSet>
      <dgm:spPr/>
    </dgm:pt>
    <dgm:pt modelId="{3397E473-EB89-4D6B-9827-91045F555536}" type="pres">
      <dgm:prSet presAssocID="{4926CA69-002B-4E5D-B88D-2AA2D85CC6D8}" presName="sibTrans" presStyleCnt="0"/>
      <dgm:spPr/>
    </dgm:pt>
    <dgm:pt modelId="{299FB7A1-C3BC-40FD-9900-995DED5E311D}" type="pres">
      <dgm:prSet presAssocID="{26F1F73F-FB99-4785-BB03-9A82B84D4B22}" presName="compositeNode" presStyleCnt="0">
        <dgm:presLayoutVars>
          <dgm:bulletEnabled val="1"/>
        </dgm:presLayoutVars>
      </dgm:prSet>
      <dgm:spPr/>
    </dgm:pt>
    <dgm:pt modelId="{62197418-33E2-40ED-9347-BDFB2271A8BC}" type="pres">
      <dgm:prSet presAssocID="{26F1F73F-FB99-4785-BB03-9A82B84D4B22}" presName="bgRect" presStyleLbl="bgAccFollowNode1" presStyleIdx="2" presStyleCnt="4"/>
      <dgm:spPr/>
    </dgm:pt>
    <dgm:pt modelId="{52415C9D-BC27-4D5B-98DF-FE7AFD0E11C2}" type="pres">
      <dgm:prSet presAssocID="{857749A2-91D3-49F6-8F45-618F02DC0A97}" presName="sibTransNodeCircle" presStyleLbl="alignNode1" presStyleIdx="4" presStyleCnt="8">
        <dgm:presLayoutVars>
          <dgm:chMax val="0"/>
          <dgm:bulletEnabled/>
        </dgm:presLayoutVars>
      </dgm:prSet>
      <dgm:spPr/>
    </dgm:pt>
    <dgm:pt modelId="{DEE00CAE-D535-471B-9AF1-FC0C5A5EEBD4}" type="pres">
      <dgm:prSet presAssocID="{26F1F73F-FB99-4785-BB03-9A82B84D4B22}" presName="bottomLine" presStyleLbl="alignNode1" presStyleIdx="5" presStyleCnt="8">
        <dgm:presLayoutVars/>
      </dgm:prSet>
      <dgm:spPr/>
    </dgm:pt>
    <dgm:pt modelId="{093C7568-1BA4-4EE6-9BAC-1FA94E49F709}" type="pres">
      <dgm:prSet presAssocID="{26F1F73F-FB99-4785-BB03-9A82B84D4B22}" presName="nodeText" presStyleLbl="bgAccFollowNode1" presStyleIdx="2" presStyleCnt="4">
        <dgm:presLayoutVars>
          <dgm:bulletEnabled val="1"/>
        </dgm:presLayoutVars>
      </dgm:prSet>
      <dgm:spPr/>
    </dgm:pt>
    <dgm:pt modelId="{4C1775D0-6D06-4759-959D-09B02A863525}" type="pres">
      <dgm:prSet presAssocID="{857749A2-91D3-49F6-8F45-618F02DC0A97}" presName="sibTrans" presStyleCnt="0"/>
      <dgm:spPr/>
    </dgm:pt>
    <dgm:pt modelId="{3D98C439-E0E8-4661-8474-62F817B0EEBA}" type="pres">
      <dgm:prSet presAssocID="{DB202D7F-6BE8-4DEB-8193-40A9E20C7B7C}" presName="compositeNode" presStyleCnt="0">
        <dgm:presLayoutVars>
          <dgm:bulletEnabled val="1"/>
        </dgm:presLayoutVars>
      </dgm:prSet>
      <dgm:spPr/>
    </dgm:pt>
    <dgm:pt modelId="{0F14956A-FA48-46E7-B0BB-1297077A1572}" type="pres">
      <dgm:prSet presAssocID="{DB202D7F-6BE8-4DEB-8193-40A9E20C7B7C}" presName="bgRect" presStyleLbl="bgAccFollowNode1" presStyleIdx="3" presStyleCnt="4"/>
      <dgm:spPr/>
    </dgm:pt>
    <dgm:pt modelId="{64D49A98-6176-4C0D-8E75-34F356ED7819}" type="pres">
      <dgm:prSet presAssocID="{72B3B391-E7AD-49DD-A2C1-85E08EDACCE1}" presName="sibTransNodeCircle" presStyleLbl="alignNode1" presStyleIdx="6" presStyleCnt="8">
        <dgm:presLayoutVars>
          <dgm:chMax val="0"/>
          <dgm:bulletEnabled/>
        </dgm:presLayoutVars>
      </dgm:prSet>
      <dgm:spPr/>
    </dgm:pt>
    <dgm:pt modelId="{508DCCA0-ED86-4A07-A947-B0397713A138}" type="pres">
      <dgm:prSet presAssocID="{DB202D7F-6BE8-4DEB-8193-40A9E20C7B7C}" presName="bottomLine" presStyleLbl="alignNode1" presStyleIdx="7" presStyleCnt="8">
        <dgm:presLayoutVars/>
      </dgm:prSet>
      <dgm:spPr/>
    </dgm:pt>
    <dgm:pt modelId="{A6CD1D81-FA0A-434B-8D9F-DDE201135932}" type="pres">
      <dgm:prSet presAssocID="{DB202D7F-6BE8-4DEB-8193-40A9E20C7B7C}" presName="nodeText" presStyleLbl="bgAccFollowNode1" presStyleIdx="3" presStyleCnt="4">
        <dgm:presLayoutVars>
          <dgm:bulletEnabled val="1"/>
        </dgm:presLayoutVars>
      </dgm:prSet>
      <dgm:spPr/>
    </dgm:pt>
  </dgm:ptLst>
  <dgm:cxnLst>
    <dgm:cxn modelId="{4024E405-D792-4569-BA62-2DA5A2043268}" type="presOf" srcId="{720CA9DD-70D8-4E50-BE49-DE20AAF3D09F}" destId="{1840AADA-D962-44F9-959E-CCCCCAFBCAEF}" srcOrd="0" destOrd="0" presId="urn:microsoft.com/office/officeart/2016/7/layout/BasicLinearProcessNumbered"/>
    <dgm:cxn modelId="{9B10EA22-F584-44F8-BCBA-42CA9662F34D}" srcId="{C2FBD5B9-73B6-4116-A3C4-FC4815B8CE57}" destId="{2BA7F860-66D9-460F-BE75-DCD8C1BAA449}" srcOrd="0" destOrd="0" parTransId="{F6E441A7-3387-4B5C-86CE-BE8FB737A512}" sibTransId="{720CA9DD-70D8-4E50-BE49-DE20AAF3D09F}"/>
    <dgm:cxn modelId="{0F516138-F994-4A41-B1AF-F71AF0AA45A4}" type="presOf" srcId="{4B94F292-A30A-4A1E-8074-EA12BB00A2F7}" destId="{87CCAB4F-91A7-45B4-A449-7904C4D7DE05}" srcOrd="1" destOrd="0" presId="urn:microsoft.com/office/officeart/2016/7/layout/BasicLinearProcessNumbered"/>
    <dgm:cxn modelId="{6851CB3F-3CD3-492F-B941-73434A59ED3A}" type="presOf" srcId="{4926CA69-002B-4E5D-B88D-2AA2D85CC6D8}" destId="{23C5CE39-6E6A-42BE-B027-9B717B079431}" srcOrd="0" destOrd="0" presId="urn:microsoft.com/office/officeart/2016/7/layout/BasicLinearProcessNumbered"/>
    <dgm:cxn modelId="{A8E80D46-97BA-4066-9507-E77385B3F96F}" type="presOf" srcId="{DB202D7F-6BE8-4DEB-8193-40A9E20C7B7C}" destId="{A6CD1D81-FA0A-434B-8D9F-DDE201135932}" srcOrd="1" destOrd="0" presId="urn:microsoft.com/office/officeart/2016/7/layout/BasicLinearProcessNumbered"/>
    <dgm:cxn modelId="{51940867-5766-4D44-A5F1-D2C747A6EB53}" srcId="{C2FBD5B9-73B6-4116-A3C4-FC4815B8CE57}" destId="{4B94F292-A30A-4A1E-8074-EA12BB00A2F7}" srcOrd="1" destOrd="0" parTransId="{125578F6-98CE-4848-ABCE-9BCD70AAE7B0}" sibTransId="{4926CA69-002B-4E5D-B88D-2AA2D85CC6D8}"/>
    <dgm:cxn modelId="{95B9FA57-42E7-484B-B4B6-244220A66BBC}" srcId="{C2FBD5B9-73B6-4116-A3C4-FC4815B8CE57}" destId="{26F1F73F-FB99-4785-BB03-9A82B84D4B22}" srcOrd="2" destOrd="0" parTransId="{D524D3EA-066B-414A-8366-03DA80D01998}" sibTransId="{857749A2-91D3-49F6-8F45-618F02DC0A97}"/>
    <dgm:cxn modelId="{990D8783-628D-401F-9F3E-380FD2C1662C}" type="presOf" srcId="{26F1F73F-FB99-4785-BB03-9A82B84D4B22}" destId="{093C7568-1BA4-4EE6-9BAC-1FA94E49F709}" srcOrd="1" destOrd="0" presId="urn:microsoft.com/office/officeart/2016/7/layout/BasicLinearProcessNumbered"/>
    <dgm:cxn modelId="{1F88E994-5E64-4930-B3F0-82EF2F448402}" type="presOf" srcId="{72B3B391-E7AD-49DD-A2C1-85E08EDACCE1}" destId="{64D49A98-6176-4C0D-8E75-34F356ED7819}" srcOrd="0" destOrd="0" presId="urn:microsoft.com/office/officeart/2016/7/layout/BasicLinearProcessNumbered"/>
    <dgm:cxn modelId="{093B27B6-1D96-43FC-A137-39DBC0F13603}" type="presOf" srcId="{2BA7F860-66D9-460F-BE75-DCD8C1BAA449}" destId="{78301EFB-E320-48F8-B98F-FB0FC4A2463C}" srcOrd="1" destOrd="0" presId="urn:microsoft.com/office/officeart/2016/7/layout/BasicLinearProcessNumbered"/>
    <dgm:cxn modelId="{324AA5C7-E1EC-489F-92CB-AF6E31F90C2D}" type="presOf" srcId="{4B94F292-A30A-4A1E-8074-EA12BB00A2F7}" destId="{46B8AD4C-D92E-4228-BABB-866F5F9D63C8}" srcOrd="0" destOrd="0" presId="urn:microsoft.com/office/officeart/2016/7/layout/BasicLinearProcessNumbered"/>
    <dgm:cxn modelId="{6B142BD3-CB19-4360-9E63-30AB867DCE5C}" srcId="{C2FBD5B9-73B6-4116-A3C4-FC4815B8CE57}" destId="{DB202D7F-6BE8-4DEB-8193-40A9E20C7B7C}" srcOrd="3" destOrd="0" parTransId="{197711D3-8C60-40D6-A17B-22BA3DDFEDA7}" sibTransId="{72B3B391-E7AD-49DD-A2C1-85E08EDACCE1}"/>
    <dgm:cxn modelId="{A248BFE0-9ED0-4880-BAAB-BBB4DEF14C8A}" type="presOf" srcId="{2BA7F860-66D9-460F-BE75-DCD8C1BAA449}" destId="{035F8DE7-A83A-4A7A-ACE5-0E4868618496}" srcOrd="0" destOrd="0" presId="urn:microsoft.com/office/officeart/2016/7/layout/BasicLinearProcessNumbered"/>
    <dgm:cxn modelId="{1343ACE2-888B-46D5-B78F-6958976CE97B}" type="presOf" srcId="{DB202D7F-6BE8-4DEB-8193-40A9E20C7B7C}" destId="{0F14956A-FA48-46E7-B0BB-1297077A1572}" srcOrd="0" destOrd="0" presId="urn:microsoft.com/office/officeart/2016/7/layout/BasicLinearProcessNumbered"/>
    <dgm:cxn modelId="{00F9ECEA-34C1-4B15-A6C5-BB871DC57371}" type="presOf" srcId="{C2FBD5B9-73B6-4116-A3C4-FC4815B8CE57}" destId="{2E13BC3D-29B5-4121-9085-454BAEA1F587}" srcOrd="0" destOrd="0" presId="urn:microsoft.com/office/officeart/2016/7/layout/BasicLinearProcessNumbered"/>
    <dgm:cxn modelId="{CE0C32F8-5814-4C38-9C66-9C59D9C6343D}" type="presOf" srcId="{26F1F73F-FB99-4785-BB03-9A82B84D4B22}" destId="{62197418-33E2-40ED-9347-BDFB2271A8BC}" srcOrd="0" destOrd="0" presId="urn:microsoft.com/office/officeart/2016/7/layout/BasicLinearProcessNumbered"/>
    <dgm:cxn modelId="{617BBBFE-6EFF-4344-8B71-FDDD58D306F0}" type="presOf" srcId="{857749A2-91D3-49F6-8F45-618F02DC0A97}" destId="{52415C9D-BC27-4D5B-98DF-FE7AFD0E11C2}" srcOrd="0" destOrd="0" presId="urn:microsoft.com/office/officeart/2016/7/layout/BasicLinearProcessNumbered"/>
    <dgm:cxn modelId="{3973C744-66CB-4A56-982B-3AEFD5821C78}" type="presParOf" srcId="{2E13BC3D-29B5-4121-9085-454BAEA1F587}" destId="{87EABB39-41F0-4577-9488-08082287EFA6}" srcOrd="0" destOrd="0" presId="urn:microsoft.com/office/officeart/2016/7/layout/BasicLinearProcessNumbered"/>
    <dgm:cxn modelId="{E5825235-361F-4B5D-859A-A34ACB6EA5B3}" type="presParOf" srcId="{87EABB39-41F0-4577-9488-08082287EFA6}" destId="{035F8DE7-A83A-4A7A-ACE5-0E4868618496}" srcOrd="0" destOrd="0" presId="urn:microsoft.com/office/officeart/2016/7/layout/BasicLinearProcessNumbered"/>
    <dgm:cxn modelId="{E487A61C-0AD3-43F2-9EF7-BE4026F07F94}" type="presParOf" srcId="{87EABB39-41F0-4577-9488-08082287EFA6}" destId="{1840AADA-D962-44F9-959E-CCCCCAFBCAEF}" srcOrd="1" destOrd="0" presId="urn:microsoft.com/office/officeart/2016/7/layout/BasicLinearProcessNumbered"/>
    <dgm:cxn modelId="{E3CB13CE-4E39-4415-936E-E9D112CA7DB7}" type="presParOf" srcId="{87EABB39-41F0-4577-9488-08082287EFA6}" destId="{E2BE119F-3D75-4DCF-B451-4F18EF54790E}" srcOrd="2" destOrd="0" presId="urn:microsoft.com/office/officeart/2016/7/layout/BasicLinearProcessNumbered"/>
    <dgm:cxn modelId="{6BB8F4A8-30DF-478B-BF52-BEB44504D0EF}" type="presParOf" srcId="{87EABB39-41F0-4577-9488-08082287EFA6}" destId="{78301EFB-E320-48F8-B98F-FB0FC4A2463C}" srcOrd="3" destOrd="0" presId="urn:microsoft.com/office/officeart/2016/7/layout/BasicLinearProcessNumbered"/>
    <dgm:cxn modelId="{490581E6-3406-4C75-8E07-35758976B88C}" type="presParOf" srcId="{2E13BC3D-29B5-4121-9085-454BAEA1F587}" destId="{9D76A8F8-1DC6-4C78-A622-5348E4DF0C75}" srcOrd="1" destOrd="0" presId="urn:microsoft.com/office/officeart/2016/7/layout/BasicLinearProcessNumbered"/>
    <dgm:cxn modelId="{83FE2D4F-5AA0-4F4E-93D2-0C51E1F1E32C}" type="presParOf" srcId="{2E13BC3D-29B5-4121-9085-454BAEA1F587}" destId="{EE728CF2-D010-4D82-B8CF-835C0003CF31}" srcOrd="2" destOrd="0" presId="urn:microsoft.com/office/officeart/2016/7/layout/BasicLinearProcessNumbered"/>
    <dgm:cxn modelId="{751E6F5D-3938-4DCA-8896-DE885B79DDA1}" type="presParOf" srcId="{EE728CF2-D010-4D82-B8CF-835C0003CF31}" destId="{46B8AD4C-D92E-4228-BABB-866F5F9D63C8}" srcOrd="0" destOrd="0" presId="urn:microsoft.com/office/officeart/2016/7/layout/BasicLinearProcessNumbered"/>
    <dgm:cxn modelId="{F8915150-3707-4905-B46C-700893766F2C}" type="presParOf" srcId="{EE728CF2-D010-4D82-B8CF-835C0003CF31}" destId="{23C5CE39-6E6A-42BE-B027-9B717B079431}" srcOrd="1" destOrd="0" presId="urn:microsoft.com/office/officeart/2016/7/layout/BasicLinearProcessNumbered"/>
    <dgm:cxn modelId="{0E325CEF-B2BB-419D-AE16-08CFA7AC51C8}" type="presParOf" srcId="{EE728CF2-D010-4D82-B8CF-835C0003CF31}" destId="{B0692E97-CCDA-4A11-98C7-258C307B3D96}" srcOrd="2" destOrd="0" presId="urn:microsoft.com/office/officeart/2016/7/layout/BasicLinearProcessNumbered"/>
    <dgm:cxn modelId="{640AC28D-80BA-4742-8664-FA07328F41E9}" type="presParOf" srcId="{EE728CF2-D010-4D82-B8CF-835C0003CF31}" destId="{87CCAB4F-91A7-45B4-A449-7904C4D7DE05}" srcOrd="3" destOrd="0" presId="urn:microsoft.com/office/officeart/2016/7/layout/BasicLinearProcessNumbered"/>
    <dgm:cxn modelId="{8C86B0D2-9E3B-41E3-AE98-6BF0A489F44B}" type="presParOf" srcId="{2E13BC3D-29B5-4121-9085-454BAEA1F587}" destId="{3397E473-EB89-4D6B-9827-91045F555536}" srcOrd="3" destOrd="0" presId="urn:microsoft.com/office/officeart/2016/7/layout/BasicLinearProcessNumbered"/>
    <dgm:cxn modelId="{5659A010-4504-455A-9390-6D9A53A9BE47}" type="presParOf" srcId="{2E13BC3D-29B5-4121-9085-454BAEA1F587}" destId="{299FB7A1-C3BC-40FD-9900-995DED5E311D}" srcOrd="4" destOrd="0" presId="urn:microsoft.com/office/officeart/2016/7/layout/BasicLinearProcessNumbered"/>
    <dgm:cxn modelId="{B25ED9C7-EEB8-46DB-88F0-976DE725C2C6}" type="presParOf" srcId="{299FB7A1-C3BC-40FD-9900-995DED5E311D}" destId="{62197418-33E2-40ED-9347-BDFB2271A8BC}" srcOrd="0" destOrd="0" presId="urn:microsoft.com/office/officeart/2016/7/layout/BasicLinearProcessNumbered"/>
    <dgm:cxn modelId="{3441C763-8CAF-4D58-8A57-1EF8981021F2}" type="presParOf" srcId="{299FB7A1-C3BC-40FD-9900-995DED5E311D}" destId="{52415C9D-BC27-4D5B-98DF-FE7AFD0E11C2}" srcOrd="1" destOrd="0" presId="urn:microsoft.com/office/officeart/2016/7/layout/BasicLinearProcessNumbered"/>
    <dgm:cxn modelId="{EF9178EE-27B2-4243-BACD-4F0F25C17246}" type="presParOf" srcId="{299FB7A1-C3BC-40FD-9900-995DED5E311D}" destId="{DEE00CAE-D535-471B-9AF1-FC0C5A5EEBD4}" srcOrd="2" destOrd="0" presId="urn:microsoft.com/office/officeart/2016/7/layout/BasicLinearProcessNumbered"/>
    <dgm:cxn modelId="{FCCBAE0E-48B9-467B-9F73-A22A0AF30A14}" type="presParOf" srcId="{299FB7A1-C3BC-40FD-9900-995DED5E311D}" destId="{093C7568-1BA4-4EE6-9BAC-1FA94E49F709}" srcOrd="3" destOrd="0" presId="urn:microsoft.com/office/officeart/2016/7/layout/BasicLinearProcessNumbered"/>
    <dgm:cxn modelId="{38EEE256-BB89-470D-9841-0CAECEB97289}" type="presParOf" srcId="{2E13BC3D-29B5-4121-9085-454BAEA1F587}" destId="{4C1775D0-6D06-4759-959D-09B02A863525}" srcOrd="5" destOrd="0" presId="urn:microsoft.com/office/officeart/2016/7/layout/BasicLinearProcessNumbered"/>
    <dgm:cxn modelId="{1BA8302A-4CD5-43B5-8BD2-B34D99876760}" type="presParOf" srcId="{2E13BC3D-29B5-4121-9085-454BAEA1F587}" destId="{3D98C439-E0E8-4661-8474-62F817B0EEBA}" srcOrd="6" destOrd="0" presId="urn:microsoft.com/office/officeart/2016/7/layout/BasicLinearProcessNumbered"/>
    <dgm:cxn modelId="{C3E17C70-ECA2-4FB9-9A01-8FBABE333C95}" type="presParOf" srcId="{3D98C439-E0E8-4661-8474-62F817B0EEBA}" destId="{0F14956A-FA48-46E7-B0BB-1297077A1572}" srcOrd="0" destOrd="0" presId="urn:microsoft.com/office/officeart/2016/7/layout/BasicLinearProcessNumbered"/>
    <dgm:cxn modelId="{63F3CEE8-7D5F-4278-9738-13983788EECC}" type="presParOf" srcId="{3D98C439-E0E8-4661-8474-62F817B0EEBA}" destId="{64D49A98-6176-4C0D-8E75-34F356ED7819}" srcOrd="1" destOrd="0" presId="urn:microsoft.com/office/officeart/2016/7/layout/BasicLinearProcessNumbered"/>
    <dgm:cxn modelId="{8191A39C-F71D-490D-87EE-7BA8C1714B41}" type="presParOf" srcId="{3D98C439-E0E8-4661-8474-62F817B0EEBA}" destId="{508DCCA0-ED86-4A07-A947-B0397713A138}" srcOrd="2" destOrd="0" presId="urn:microsoft.com/office/officeart/2016/7/layout/BasicLinearProcessNumbered"/>
    <dgm:cxn modelId="{7DA46A23-6F19-4360-A61B-07413FEBE2E4}" type="presParOf" srcId="{3D98C439-E0E8-4661-8474-62F817B0EEBA}" destId="{A6CD1D81-FA0A-434B-8D9F-DDE201135932}"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F8DE7-A83A-4A7A-ACE5-0E4868618496}">
      <dsp:nvSpPr>
        <dsp:cNvPr id="0" name=""/>
        <dsp:cNvSpPr/>
      </dsp:nvSpPr>
      <dsp:spPr>
        <a:xfrm>
          <a:off x="3080" y="464830"/>
          <a:ext cx="2444055" cy="3421677"/>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66750">
            <a:lnSpc>
              <a:spcPct val="90000"/>
            </a:lnSpc>
            <a:spcBef>
              <a:spcPct val="0"/>
            </a:spcBef>
            <a:spcAft>
              <a:spcPct val="35000"/>
            </a:spcAft>
            <a:buNone/>
          </a:pPr>
          <a:r>
            <a:rPr lang="en-US" sz="1500" kern="1200" dirty="0"/>
            <a:t>Document in accordance with legal guidelines and practice standards.</a:t>
          </a:r>
        </a:p>
        <a:p>
          <a:pPr marL="0" lvl="0" indent="0" algn="l" defTabSz="666750">
            <a:lnSpc>
              <a:spcPct val="90000"/>
            </a:lnSpc>
            <a:spcBef>
              <a:spcPct val="0"/>
            </a:spcBef>
            <a:spcAft>
              <a:spcPct val="35000"/>
            </a:spcAft>
            <a:buNone/>
          </a:pPr>
          <a:endParaRPr lang="en-US" sz="1500" kern="1200" dirty="0"/>
        </a:p>
      </dsp:txBody>
      <dsp:txXfrm>
        <a:off x="3080" y="1765067"/>
        <a:ext cx="2444055" cy="2053006"/>
      </dsp:txXfrm>
    </dsp:sp>
    <dsp:sp modelId="{1840AADA-D962-44F9-959E-CCCCCAFBCAEF}">
      <dsp:nvSpPr>
        <dsp:cNvPr id="0" name=""/>
        <dsp:cNvSpPr/>
      </dsp:nvSpPr>
      <dsp:spPr>
        <a:xfrm>
          <a:off x="711856" y="806997"/>
          <a:ext cx="1026503" cy="1026503"/>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endParaRPr lang="en-US" sz="4800" kern="1200" dirty="0"/>
        </a:p>
      </dsp:txBody>
      <dsp:txXfrm>
        <a:off x="862184" y="957325"/>
        <a:ext cx="725847" cy="725847"/>
      </dsp:txXfrm>
    </dsp:sp>
    <dsp:sp modelId="{E2BE119F-3D75-4DCF-B451-4F18EF54790E}">
      <dsp:nvSpPr>
        <dsp:cNvPr id="0" name=""/>
        <dsp:cNvSpPr/>
      </dsp:nvSpPr>
      <dsp:spPr>
        <a:xfrm>
          <a:off x="3080" y="3886435"/>
          <a:ext cx="2444055"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6B8AD4C-D92E-4228-BABB-866F5F9D63C8}">
      <dsp:nvSpPr>
        <dsp:cNvPr id="0" name=""/>
        <dsp:cNvSpPr/>
      </dsp:nvSpPr>
      <dsp:spPr>
        <a:xfrm>
          <a:off x="2691541" y="464830"/>
          <a:ext cx="2444055" cy="3421677"/>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66750">
            <a:lnSpc>
              <a:spcPct val="90000"/>
            </a:lnSpc>
            <a:spcBef>
              <a:spcPct val="0"/>
            </a:spcBef>
            <a:spcAft>
              <a:spcPct val="35000"/>
            </a:spcAft>
            <a:buNone/>
          </a:pPr>
          <a:r>
            <a:rPr lang="en-US" sz="1500" kern="1200" dirty="0"/>
            <a:t>Use documentation structures suitable to the FCN’s practice setting.</a:t>
          </a:r>
        </a:p>
        <a:p>
          <a:pPr marL="0" lvl="0" indent="0" algn="l" defTabSz="666750">
            <a:lnSpc>
              <a:spcPct val="90000"/>
            </a:lnSpc>
            <a:spcBef>
              <a:spcPct val="0"/>
            </a:spcBef>
            <a:spcAft>
              <a:spcPct val="35000"/>
            </a:spcAft>
            <a:buNone/>
          </a:pPr>
          <a:endParaRPr lang="en-US" sz="1500" kern="1200" dirty="0"/>
        </a:p>
      </dsp:txBody>
      <dsp:txXfrm>
        <a:off x="2691541" y="1765067"/>
        <a:ext cx="2444055" cy="2053006"/>
      </dsp:txXfrm>
    </dsp:sp>
    <dsp:sp modelId="{23C5CE39-6E6A-42BE-B027-9B717B079431}">
      <dsp:nvSpPr>
        <dsp:cNvPr id="0" name=""/>
        <dsp:cNvSpPr/>
      </dsp:nvSpPr>
      <dsp:spPr>
        <a:xfrm>
          <a:off x="3400317" y="806997"/>
          <a:ext cx="1026503" cy="1026503"/>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B0692E97-CCDA-4A11-98C7-258C307B3D96}">
      <dsp:nvSpPr>
        <dsp:cNvPr id="0" name=""/>
        <dsp:cNvSpPr/>
      </dsp:nvSpPr>
      <dsp:spPr>
        <a:xfrm>
          <a:off x="2691541" y="3886435"/>
          <a:ext cx="2444055"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2197418-33E2-40ED-9347-BDFB2271A8BC}">
      <dsp:nvSpPr>
        <dsp:cNvPr id="0" name=""/>
        <dsp:cNvSpPr/>
      </dsp:nvSpPr>
      <dsp:spPr>
        <a:xfrm>
          <a:off x="5380002" y="464830"/>
          <a:ext cx="2444055" cy="3421677"/>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66750">
            <a:lnSpc>
              <a:spcPct val="90000"/>
            </a:lnSpc>
            <a:spcBef>
              <a:spcPct val="0"/>
            </a:spcBef>
            <a:spcAft>
              <a:spcPct val="35000"/>
            </a:spcAft>
            <a:buNone/>
          </a:pPr>
          <a:r>
            <a:rPr lang="en-US" sz="1500" kern="1200" dirty="0"/>
            <a:t>Apply systematic approaches to collect appropriate and relevant documentation data.</a:t>
          </a:r>
        </a:p>
        <a:p>
          <a:pPr marL="0" lvl="0" indent="0" algn="l" defTabSz="666750">
            <a:lnSpc>
              <a:spcPct val="90000"/>
            </a:lnSpc>
            <a:spcBef>
              <a:spcPct val="0"/>
            </a:spcBef>
            <a:spcAft>
              <a:spcPct val="35000"/>
            </a:spcAft>
            <a:buNone/>
          </a:pPr>
          <a:endParaRPr lang="en-US" sz="1500" kern="1200" dirty="0"/>
        </a:p>
      </dsp:txBody>
      <dsp:txXfrm>
        <a:off x="5380002" y="1765067"/>
        <a:ext cx="2444055" cy="2053006"/>
      </dsp:txXfrm>
    </dsp:sp>
    <dsp:sp modelId="{52415C9D-BC27-4D5B-98DF-FE7AFD0E11C2}">
      <dsp:nvSpPr>
        <dsp:cNvPr id="0" name=""/>
        <dsp:cNvSpPr/>
      </dsp:nvSpPr>
      <dsp:spPr>
        <a:xfrm>
          <a:off x="6088778" y="806997"/>
          <a:ext cx="1026503" cy="1026503"/>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DEE00CAE-D535-471B-9AF1-FC0C5A5EEBD4}">
      <dsp:nvSpPr>
        <dsp:cNvPr id="0" name=""/>
        <dsp:cNvSpPr/>
      </dsp:nvSpPr>
      <dsp:spPr>
        <a:xfrm>
          <a:off x="5380002" y="3886435"/>
          <a:ext cx="2444055"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F14956A-FA48-46E7-B0BB-1297077A1572}">
      <dsp:nvSpPr>
        <dsp:cNvPr id="0" name=""/>
        <dsp:cNvSpPr/>
      </dsp:nvSpPr>
      <dsp:spPr>
        <a:xfrm>
          <a:off x="8068463" y="464830"/>
          <a:ext cx="2444055" cy="3421677"/>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48" tIns="330200" rIns="190548" bIns="330200" numCol="1" spcCol="1270" anchor="t" anchorCtr="0">
          <a:noAutofit/>
        </a:bodyPr>
        <a:lstStyle/>
        <a:p>
          <a:pPr marL="0" lvl="0" indent="0" algn="l" defTabSz="666750">
            <a:lnSpc>
              <a:spcPct val="90000"/>
            </a:lnSpc>
            <a:spcBef>
              <a:spcPct val="0"/>
            </a:spcBef>
            <a:spcAft>
              <a:spcPct val="35000"/>
            </a:spcAft>
            <a:buNone/>
          </a:pPr>
          <a:r>
            <a:rPr lang="en-US" sz="1500" kern="1200" dirty="0"/>
            <a:t>Use accountable strategies to manage documentation data and healthcare consumer records.</a:t>
          </a:r>
        </a:p>
        <a:p>
          <a:pPr marL="0" lvl="0" indent="0" algn="l" defTabSz="666750">
            <a:lnSpc>
              <a:spcPct val="90000"/>
            </a:lnSpc>
            <a:spcBef>
              <a:spcPct val="0"/>
            </a:spcBef>
            <a:spcAft>
              <a:spcPct val="35000"/>
            </a:spcAft>
            <a:buNone/>
          </a:pPr>
          <a:endParaRPr lang="en-US" sz="1500" kern="1200" dirty="0"/>
        </a:p>
      </dsp:txBody>
      <dsp:txXfrm>
        <a:off x="8068463" y="1765067"/>
        <a:ext cx="2444055" cy="2053006"/>
      </dsp:txXfrm>
    </dsp:sp>
    <dsp:sp modelId="{64D49A98-6176-4C0D-8E75-34F356ED7819}">
      <dsp:nvSpPr>
        <dsp:cNvPr id="0" name=""/>
        <dsp:cNvSpPr/>
      </dsp:nvSpPr>
      <dsp:spPr>
        <a:xfrm>
          <a:off x="8777239" y="806997"/>
          <a:ext cx="1026503" cy="1026503"/>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508DCCA0-ED86-4A07-A947-B0397713A138}">
      <dsp:nvSpPr>
        <dsp:cNvPr id="0" name=""/>
        <dsp:cNvSpPr/>
      </dsp:nvSpPr>
      <dsp:spPr>
        <a:xfrm>
          <a:off x="8068463" y="3886435"/>
          <a:ext cx="2444055" cy="72"/>
        </a:xfrm>
        <a:prstGeom prst="rect">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stained glass window with text&#10;&#10;Description automatically generated">
            <a:extLst>
              <a:ext uri="{FF2B5EF4-FFF2-40B4-BE49-F238E27FC236}">
                <a16:creationId xmlns:a16="http://schemas.microsoft.com/office/drawing/2014/main" id="{8469A50E-E8DA-5A43-13C4-BCB267C89676}"/>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2128B90A-4D22-8B60-3047-98DEB9E6D4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E672AF-BB4D-5B94-E873-DF1DBD3F0252}"/>
              </a:ext>
            </a:extLst>
          </p:cNvPr>
          <p:cNvSpPr>
            <a:spLocks noGrp="1"/>
          </p:cNvSpPr>
          <p:nvPr>
            <p:ph type="subTitle" idx="1"/>
          </p:nvPr>
        </p:nvSpPr>
        <p:spPr>
          <a:xfrm>
            <a:off x="1524000" y="3602038"/>
            <a:ext cx="9144000" cy="1655762"/>
          </a:xfrm>
        </p:spPr>
        <p:txBody>
          <a:bodyPr>
            <a:normAutofit/>
          </a:bodyPr>
          <a:lstStyle>
            <a:lvl1pPr marL="0" indent="0" algn="ctr">
              <a:buNone/>
              <a:defRPr sz="3200">
                <a:solidFill>
                  <a:srgbClr val="215F9A"/>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CFDF2D-263F-CBDA-BA50-FF7E52A4158B}"/>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5" name="Footer Placeholder 4">
            <a:extLst>
              <a:ext uri="{FF2B5EF4-FFF2-40B4-BE49-F238E27FC236}">
                <a16:creationId xmlns:a16="http://schemas.microsoft.com/office/drawing/2014/main" id="{E88EB79E-1AD1-B052-245B-6C432955DB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4DDDE-69D5-538F-B0AF-46B4E6A824E1}"/>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23930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EB4-8274-F389-5E6A-6016A8A58CD4}"/>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F22E0FD-3A04-143A-74E8-A6B6EA18CFF3}"/>
              </a:ext>
            </a:extLst>
          </p:cNvPr>
          <p:cNvSpPr>
            <a:spLocks noGrp="1"/>
          </p:cNvSpPr>
          <p:nvPr>
            <p:ph idx="1"/>
          </p:nvPr>
        </p:nvSpPr>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1748F-AFFC-5FBC-C070-17A649A75721}"/>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5" name="Footer Placeholder 4">
            <a:extLst>
              <a:ext uri="{FF2B5EF4-FFF2-40B4-BE49-F238E27FC236}">
                <a16:creationId xmlns:a16="http://schemas.microsoft.com/office/drawing/2014/main" id="{53EDA8CA-0D53-F91F-709F-594ED1194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2BA9D-0FBE-E21C-CD7A-9B50B349F5F3}"/>
              </a:ext>
            </a:extLst>
          </p:cNvPr>
          <p:cNvSpPr>
            <a:spLocks noGrp="1"/>
          </p:cNvSpPr>
          <p:nvPr>
            <p:ph type="sldNum" sz="quarter" idx="12"/>
          </p:nvPr>
        </p:nvSpPr>
        <p:spPr>
          <a:xfrm>
            <a:off x="8610601" y="6356350"/>
            <a:ext cx="1981200" cy="365125"/>
          </a:xfrm>
        </p:spPr>
        <p:txBody>
          <a:bodyPr/>
          <a:lstStyle/>
          <a:p>
            <a:fld id="{AE228950-0E85-476D-8876-2777341195BB}" type="slidenum">
              <a:rPr lang="en-US" smtClean="0"/>
              <a:t>‹#›</a:t>
            </a:fld>
            <a:endParaRPr lang="en-US"/>
          </a:p>
        </p:txBody>
      </p:sp>
      <p:pic>
        <p:nvPicPr>
          <p:cNvPr id="8" name="Picture 7" descr="A stained glass window with text&#10;&#10;Description automatically generated">
            <a:extLst>
              <a:ext uri="{FF2B5EF4-FFF2-40B4-BE49-F238E27FC236}">
                <a16:creationId xmlns:a16="http://schemas.microsoft.com/office/drawing/2014/main" id="{DE7EFD57-83D4-31D7-53B0-339B2D7D15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
        <p:nvSpPr>
          <p:cNvPr id="9" name="Rectangle 8">
            <a:extLst>
              <a:ext uri="{FF2B5EF4-FFF2-40B4-BE49-F238E27FC236}">
                <a16:creationId xmlns:a16="http://schemas.microsoft.com/office/drawing/2014/main" id="{65B70881-2B67-3714-516A-E620209388D0}"/>
              </a:ext>
            </a:extLst>
          </p:cNvPr>
          <p:cNvSpPr/>
          <p:nvPr userDrawn="1"/>
        </p:nvSpPr>
        <p:spPr>
          <a:xfrm>
            <a:off x="0" y="0"/>
            <a:ext cx="514350" cy="6858000"/>
          </a:xfrm>
          <a:prstGeom prst="rect">
            <a:avLst/>
          </a:prstGeom>
          <a:solidFill>
            <a:srgbClr val="215F9A">
              <a:alpha val="4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5ED40C-E6F9-C8D2-93BE-DB599A4054B7}"/>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00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A stained glass window with text&#10;&#10;Description automatically generated">
            <a:extLst>
              <a:ext uri="{FF2B5EF4-FFF2-40B4-BE49-F238E27FC236}">
                <a16:creationId xmlns:a16="http://schemas.microsoft.com/office/drawing/2014/main" id="{72FA5AAB-C49A-24EE-5805-BB0D1CB6EF4F}"/>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70647CEA-CCBC-85C8-769F-6EB1E817FE1A}"/>
              </a:ext>
            </a:extLst>
          </p:cNvPr>
          <p:cNvSpPr>
            <a:spLocks noGrp="1"/>
          </p:cNvSpPr>
          <p:nvPr>
            <p:ph type="title"/>
          </p:nvPr>
        </p:nvSpPr>
        <p:spPr>
          <a:xfrm>
            <a:off x="831850" y="1709738"/>
            <a:ext cx="10515600" cy="2852737"/>
          </a:xfrm>
        </p:spPr>
        <p:txBody>
          <a:bodyPr anchor="b"/>
          <a:lstStyle>
            <a:lvl1pPr>
              <a:defRPr sz="6000">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C35389DB-D65C-526B-69F1-A74BA8F43DE0}"/>
              </a:ext>
            </a:extLst>
          </p:cNvPr>
          <p:cNvSpPr>
            <a:spLocks noGrp="1"/>
          </p:cNvSpPr>
          <p:nvPr>
            <p:ph type="body" idx="1"/>
          </p:nvPr>
        </p:nvSpPr>
        <p:spPr>
          <a:xfrm>
            <a:off x="831850" y="4589463"/>
            <a:ext cx="10515600" cy="1500187"/>
          </a:xfrm>
        </p:spPr>
        <p:txBody>
          <a:bodyPr>
            <a:normAutofit/>
          </a:bodyPr>
          <a:lstStyle>
            <a:lvl1pPr marL="0" indent="0">
              <a:buNone/>
              <a:defRPr sz="2800">
                <a:solidFill>
                  <a:srgbClr val="215F9A"/>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3E3BE5-3F07-AD73-4E5E-F37E4C05E9A7}"/>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5" name="Footer Placeholder 4">
            <a:extLst>
              <a:ext uri="{FF2B5EF4-FFF2-40B4-BE49-F238E27FC236}">
                <a16:creationId xmlns:a16="http://schemas.microsoft.com/office/drawing/2014/main" id="{FC736906-3AC4-3CBB-1F98-C86AC6539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3FB382-6624-07D2-8368-F8F77F7CC4E0}"/>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108008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89F44-B6D1-8544-68B7-A872C16D09CE}"/>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57EA03A-3391-2CE7-D730-334F5E931359}"/>
              </a:ext>
            </a:extLst>
          </p:cNvPr>
          <p:cNvSpPr>
            <a:spLocks noGrp="1"/>
          </p:cNvSpPr>
          <p:nvPr>
            <p:ph sz="half" idx="1"/>
          </p:nvPr>
        </p:nvSpPr>
        <p:spPr>
          <a:xfrm>
            <a:off x="838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AB949F-B28A-9264-B8EC-031E6DC968FF}"/>
              </a:ext>
            </a:extLst>
          </p:cNvPr>
          <p:cNvSpPr>
            <a:spLocks noGrp="1"/>
          </p:cNvSpPr>
          <p:nvPr>
            <p:ph sz="half" idx="2"/>
          </p:nvPr>
        </p:nvSpPr>
        <p:spPr>
          <a:xfrm>
            <a:off x="6172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BAAFB8-A51A-F1CB-253C-31E1280EBED6}"/>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6" name="Footer Placeholder 5">
            <a:extLst>
              <a:ext uri="{FF2B5EF4-FFF2-40B4-BE49-F238E27FC236}">
                <a16:creationId xmlns:a16="http://schemas.microsoft.com/office/drawing/2014/main" id="{C6560F56-B312-0F8B-E579-4699BBAD6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20F34A-E942-9980-2019-C5918B4A5104}"/>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EC73267D-C5AE-9761-7C78-53D5A4FEAC9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B6A8C8-8A76-EE5C-9FAB-FDB47ACF043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0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201A-8BEC-3603-F348-CA5D5169BAB3}"/>
              </a:ext>
            </a:extLst>
          </p:cNvPr>
          <p:cNvSpPr>
            <a:spLocks noGrp="1"/>
          </p:cNvSpPr>
          <p:nvPr>
            <p:ph type="title"/>
          </p:nvPr>
        </p:nvSpPr>
        <p:spPr>
          <a:xfrm>
            <a:off x="839788" y="365125"/>
            <a:ext cx="10515600" cy="1325563"/>
          </a:xfrm>
        </p:spPr>
        <p:txBody>
          <a:bodyPr/>
          <a:lstStyle>
            <a:lvl1pPr>
              <a:defRPr>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5E772CB7-54F2-96B7-F81B-C3E349E64D90}"/>
              </a:ext>
            </a:extLst>
          </p:cNvPr>
          <p:cNvSpPr>
            <a:spLocks noGrp="1"/>
          </p:cNvSpPr>
          <p:nvPr>
            <p:ph type="body" idx="1"/>
          </p:nvPr>
        </p:nvSpPr>
        <p:spPr>
          <a:xfrm>
            <a:off x="839788" y="1681163"/>
            <a:ext cx="5157787"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28ECBF-97B9-BC61-4ECE-312CC1AE249F}"/>
              </a:ext>
            </a:extLst>
          </p:cNvPr>
          <p:cNvSpPr>
            <a:spLocks noGrp="1"/>
          </p:cNvSpPr>
          <p:nvPr>
            <p:ph sz="half" idx="2"/>
          </p:nvPr>
        </p:nvSpPr>
        <p:spPr>
          <a:xfrm>
            <a:off x="839788" y="2505075"/>
            <a:ext cx="5157787"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ECFAE4-E407-25D9-B60E-93DF16EB5378}"/>
              </a:ext>
            </a:extLst>
          </p:cNvPr>
          <p:cNvSpPr>
            <a:spLocks noGrp="1"/>
          </p:cNvSpPr>
          <p:nvPr>
            <p:ph type="body" sz="quarter" idx="3"/>
          </p:nvPr>
        </p:nvSpPr>
        <p:spPr>
          <a:xfrm>
            <a:off x="6172200" y="1681163"/>
            <a:ext cx="5183188"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985CB2-5ED4-7517-266E-13E562F3846D}"/>
              </a:ext>
            </a:extLst>
          </p:cNvPr>
          <p:cNvSpPr>
            <a:spLocks noGrp="1"/>
          </p:cNvSpPr>
          <p:nvPr>
            <p:ph sz="quarter" idx="4"/>
          </p:nvPr>
        </p:nvSpPr>
        <p:spPr>
          <a:xfrm>
            <a:off x="6172200" y="2505075"/>
            <a:ext cx="5183188"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C92916-6ED3-6B46-1B84-579C4DC2C068}"/>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8" name="Footer Placeholder 7">
            <a:extLst>
              <a:ext uri="{FF2B5EF4-FFF2-40B4-BE49-F238E27FC236}">
                <a16:creationId xmlns:a16="http://schemas.microsoft.com/office/drawing/2014/main" id="{5F7DFE36-08E7-4120-20E6-8744184709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BD5EFEF-AF1A-FACC-71D2-F9877ECA1210}"/>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10" name="Rectangle 9">
            <a:extLst>
              <a:ext uri="{FF2B5EF4-FFF2-40B4-BE49-F238E27FC236}">
                <a16:creationId xmlns:a16="http://schemas.microsoft.com/office/drawing/2014/main" id="{685E037D-5DFF-A4D6-BE22-AA8E8ADECBD3}"/>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4A4782B-ADBE-2B4D-719C-CFC73DF5C473}"/>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6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DFE1-75BC-8BD6-54AE-4977705CF710}"/>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74FDEC0-FF32-2743-833F-C0B7A0E975B2}"/>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4" name="Footer Placeholder 3">
            <a:extLst>
              <a:ext uri="{FF2B5EF4-FFF2-40B4-BE49-F238E27FC236}">
                <a16:creationId xmlns:a16="http://schemas.microsoft.com/office/drawing/2014/main" id="{7D32EA48-69FB-2237-216F-9215D5D0AB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43EE36-EC03-E904-96E2-C4286659C64C}"/>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6" name="Rectangle 5">
            <a:extLst>
              <a:ext uri="{FF2B5EF4-FFF2-40B4-BE49-F238E27FC236}">
                <a16:creationId xmlns:a16="http://schemas.microsoft.com/office/drawing/2014/main" id="{91862F37-C05E-5BF5-EDC0-8A4F5E917586}"/>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FA1DF04-783D-8359-1448-2CDFC7E8363F}"/>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196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A2CE6-A69E-CCCA-DF66-4FD1FFEAAD9F}"/>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3" name="Footer Placeholder 2">
            <a:extLst>
              <a:ext uri="{FF2B5EF4-FFF2-40B4-BE49-F238E27FC236}">
                <a16:creationId xmlns:a16="http://schemas.microsoft.com/office/drawing/2014/main" id="{07BC3A84-0208-0B3B-689E-AAF80DE8E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D1C485-DDAE-AB1C-4636-ADC0D7C4F4AF}"/>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5" name="Rectangle 4">
            <a:extLst>
              <a:ext uri="{FF2B5EF4-FFF2-40B4-BE49-F238E27FC236}">
                <a16:creationId xmlns:a16="http://schemas.microsoft.com/office/drawing/2014/main" id="{40790040-9BC8-E946-FE37-C02EAE69FE50}"/>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C329B-C99E-5D7B-1F29-A4F0EFF4E1E6}"/>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91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9380-DE9C-8CCD-4DA1-F05586C0F14F}"/>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07D30B2-55DE-C504-9E3A-3BD62A2029C8}"/>
              </a:ext>
            </a:extLst>
          </p:cNvPr>
          <p:cNvSpPr>
            <a:spLocks noGrp="1"/>
          </p:cNvSpPr>
          <p:nvPr>
            <p:ph idx="1"/>
          </p:nvPr>
        </p:nvSpPr>
        <p:spPr>
          <a:xfrm>
            <a:off x="5183188" y="987425"/>
            <a:ext cx="6172200" cy="4873625"/>
          </a:xfrm>
        </p:spPr>
        <p:txBody>
          <a:bodyPr/>
          <a:lstStyle>
            <a:lvl1pPr>
              <a:defRPr sz="3200">
                <a:solidFill>
                  <a:srgbClr val="00A9A2"/>
                </a:solidFill>
              </a:defRPr>
            </a:lvl1pPr>
            <a:lvl2pPr>
              <a:defRPr sz="28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450FA9-07D6-166A-39B7-F8124FC5F701}"/>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81E4D-E08B-F878-733E-C77BE40B84F3}"/>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6" name="Footer Placeholder 5">
            <a:extLst>
              <a:ext uri="{FF2B5EF4-FFF2-40B4-BE49-F238E27FC236}">
                <a16:creationId xmlns:a16="http://schemas.microsoft.com/office/drawing/2014/main" id="{9B365FB8-647B-4D32-2262-8D13CB1AD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C14A60-B17B-CC83-1A18-ABD7AC66D68B}"/>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31A3E2FD-63E9-94FE-1739-7DFFDCA1218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03937D-E1CD-84E3-B4DD-63E96CE2638E}"/>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6542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DF55-BA57-E5DC-80D0-3DE06102D1F2}"/>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9AE88713-97F1-093C-46EC-6BBE819CCD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050D8-5397-E71A-BF43-2EF01C376BBD}"/>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4A7C7-D3BC-CB13-9F52-0FED231D0FCD}"/>
              </a:ext>
            </a:extLst>
          </p:cNvPr>
          <p:cNvSpPr>
            <a:spLocks noGrp="1"/>
          </p:cNvSpPr>
          <p:nvPr>
            <p:ph type="dt" sz="half" idx="10"/>
          </p:nvPr>
        </p:nvSpPr>
        <p:spPr/>
        <p:txBody>
          <a:bodyPr/>
          <a:lstStyle/>
          <a:p>
            <a:fld id="{87B1FFB7-8429-4628-9E52-F6ECCFB9BBA8}" type="datetimeFigureOut">
              <a:rPr lang="en-US" smtClean="0"/>
              <a:t>11/1/2025</a:t>
            </a:fld>
            <a:endParaRPr lang="en-US"/>
          </a:p>
        </p:txBody>
      </p:sp>
      <p:sp>
        <p:nvSpPr>
          <p:cNvPr id="6" name="Footer Placeholder 5">
            <a:extLst>
              <a:ext uri="{FF2B5EF4-FFF2-40B4-BE49-F238E27FC236}">
                <a16:creationId xmlns:a16="http://schemas.microsoft.com/office/drawing/2014/main" id="{65881323-2052-4C0B-7913-50DA1C6A92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19BE0-827B-CD1C-40FE-08F4D9D7DA31}"/>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77EE8703-C482-9A21-673E-78D731CFAABA}"/>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3749FE7-F790-1538-D21B-1D66AEA12D6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2600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156CE3B-4443-4245-9388-645771802984}"/>
              </a:ext>
            </a:extLst>
          </p:cNvPr>
          <p:cNvSpPr/>
          <p:nvPr userDrawn="1"/>
        </p:nvSpPr>
        <p:spPr>
          <a:xfrm flipH="1">
            <a:off x="-3" y="4108348"/>
            <a:ext cx="12192001" cy="277287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5862E9-536E-4626-8C0C-6FAA6AE303A2}"/>
              </a:ext>
            </a:extLst>
          </p:cNvPr>
          <p:cNvSpPr/>
          <p:nvPr userDrawn="1"/>
        </p:nvSpPr>
        <p:spPr>
          <a:xfrm>
            <a:off x="-2" y="0"/>
            <a:ext cx="12192000" cy="4108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Date Placeholder 3">
            <a:extLst>
              <a:ext uri="{FF2B5EF4-FFF2-40B4-BE49-F238E27FC236}">
                <a16:creationId xmlns:a16="http://schemas.microsoft.com/office/drawing/2014/main" id="{6A319F45-EB56-4FA5-808F-BB728E7C2028}"/>
              </a:ext>
            </a:extLst>
          </p:cNvPr>
          <p:cNvSpPr>
            <a:spLocks noGrp="1"/>
          </p:cNvSpPr>
          <p:nvPr>
            <p:ph type="dt" sz="half" idx="10"/>
          </p:nvPr>
        </p:nvSpPr>
        <p:spPr/>
        <p:txBody>
          <a:bodyPr/>
          <a:lstStyle/>
          <a:p>
            <a:fld id="{E9C81213-1F96-E346-BD7E-3C55A8DAD8B0}" type="datetime1">
              <a:rPr lang="en-US" smtClean="0"/>
              <a:t>11/1/2025</a:t>
            </a:fld>
            <a:endParaRPr lang="en-US"/>
          </a:p>
        </p:txBody>
      </p:sp>
      <p:sp>
        <p:nvSpPr>
          <p:cNvPr id="5" name="Footer Placeholder 4">
            <a:extLst>
              <a:ext uri="{FF2B5EF4-FFF2-40B4-BE49-F238E27FC236}">
                <a16:creationId xmlns:a16="http://schemas.microsoft.com/office/drawing/2014/main" id="{0AB7CB3A-28E9-4AEA-B6B8-C04BD86182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5F722E-367B-4CF9-89DC-0DE0C438B550}"/>
              </a:ext>
            </a:extLst>
          </p:cNvPr>
          <p:cNvSpPr>
            <a:spLocks noGrp="1"/>
          </p:cNvSpPr>
          <p:nvPr>
            <p:ph type="sldNum" sz="quarter" idx="12"/>
          </p:nvPr>
        </p:nvSpPr>
        <p:spPr/>
        <p:txBody>
          <a:bodyPr/>
          <a:lstStyle/>
          <a:p>
            <a:fld id="{0B2384F0-66C6-4BCA-8B76-EE0A04A347B9}" type="slidenum">
              <a:rPr lang="en-US" smtClean="0"/>
              <a:t>‹#›</a:t>
            </a:fld>
            <a:endParaRPr lang="en-US"/>
          </a:p>
        </p:txBody>
      </p:sp>
      <p:pic>
        <p:nvPicPr>
          <p:cNvPr id="8" name="Picture 7" descr="A sign on a window&#10;&#10;Description automatically generated">
            <a:extLst>
              <a:ext uri="{FF2B5EF4-FFF2-40B4-BE49-F238E27FC236}">
                <a16:creationId xmlns:a16="http://schemas.microsoft.com/office/drawing/2014/main" id="{C01689B2-989C-40CB-A763-1976CC488E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9274" y="676059"/>
            <a:ext cx="2755166" cy="3217549"/>
          </a:xfrm>
          <a:prstGeom prst="rect">
            <a:avLst/>
          </a:prstGeom>
        </p:spPr>
      </p:pic>
      <p:sp>
        <p:nvSpPr>
          <p:cNvPr id="9" name="Title 1">
            <a:extLst>
              <a:ext uri="{FF2B5EF4-FFF2-40B4-BE49-F238E27FC236}">
                <a16:creationId xmlns:a16="http://schemas.microsoft.com/office/drawing/2014/main" id="{D3CF7990-5974-46B6-A516-7B7BCDCFF7D1}"/>
              </a:ext>
            </a:extLst>
          </p:cNvPr>
          <p:cNvSpPr>
            <a:spLocks noGrp="1"/>
          </p:cNvSpPr>
          <p:nvPr>
            <p:ph type="ctrTitle" hasCustomPrompt="1"/>
          </p:nvPr>
        </p:nvSpPr>
        <p:spPr>
          <a:xfrm>
            <a:off x="466928" y="4108348"/>
            <a:ext cx="11099260" cy="1956441"/>
          </a:xfrm>
        </p:spPr>
        <p:txBody>
          <a:bodyPr anchor="b">
            <a:normAutofit/>
          </a:bodyPr>
          <a:lstStyle>
            <a:lvl1pPr algn="ctr">
              <a:defRPr sz="7200" b="1">
                <a:solidFill>
                  <a:schemeClr val="bg1"/>
                </a:solidFill>
              </a:defRPr>
            </a:lvl1pPr>
          </a:lstStyle>
          <a:p>
            <a:r>
              <a:rPr lang="en-US" dirty="0"/>
              <a:t>Module Title Here</a:t>
            </a:r>
          </a:p>
        </p:txBody>
      </p:sp>
    </p:spTree>
    <p:extLst>
      <p:ext uri="{BB962C8B-B14F-4D97-AF65-F5344CB8AC3E}">
        <p14:creationId xmlns:p14="http://schemas.microsoft.com/office/powerpoint/2010/main" val="302710390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784D8-B7BF-7715-D011-755248852D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833240D-B491-079A-F566-20DE919E3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10AC80-8581-C188-24D5-DC99B8FF9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B1FFB7-8429-4628-9E52-F6ECCFB9BBA8}" type="datetimeFigureOut">
              <a:rPr lang="en-US" smtClean="0"/>
              <a:t>11/1/2025</a:t>
            </a:fld>
            <a:endParaRPr lang="en-US"/>
          </a:p>
        </p:txBody>
      </p:sp>
      <p:sp>
        <p:nvSpPr>
          <p:cNvPr id="5" name="Footer Placeholder 4">
            <a:extLst>
              <a:ext uri="{FF2B5EF4-FFF2-40B4-BE49-F238E27FC236}">
                <a16:creationId xmlns:a16="http://schemas.microsoft.com/office/drawing/2014/main" id="{ABDE6D1F-2DD7-C86D-230F-37693ADF59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A8882C2-4551-F705-DB8D-0C52EE66D880}"/>
              </a:ext>
            </a:extLst>
          </p:cNvPr>
          <p:cNvSpPr>
            <a:spLocks noGrp="1"/>
          </p:cNvSpPr>
          <p:nvPr>
            <p:ph type="sldNum" sz="quarter" idx="4"/>
          </p:nvPr>
        </p:nvSpPr>
        <p:spPr>
          <a:xfrm>
            <a:off x="8610600" y="6356350"/>
            <a:ext cx="2043545"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228950-0E85-476D-8876-2777341195BB}" type="slidenum">
              <a:rPr lang="en-US" smtClean="0"/>
              <a:t>‹#›</a:t>
            </a:fld>
            <a:endParaRPr lang="en-US"/>
          </a:p>
        </p:txBody>
      </p:sp>
      <p:sp>
        <p:nvSpPr>
          <p:cNvPr id="7" name="Rectangle 6">
            <a:extLst>
              <a:ext uri="{FF2B5EF4-FFF2-40B4-BE49-F238E27FC236}">
                <a16:creationId xmlns:a16="http://schemas.microsoft.com/office/drawing/2014/main" id="{69484530-0690-06CA-F0E1-FFD1FE1B9635}"/>
              </a:ext>
            </a:extLst>
          </p:cNvPr>
          <p:cNvSpPr/>
          <p:nvPr userDrawn="1"/>
        </p:nvSpPr>
        <p:spPr>
          <a:xfrm>
            <a:off x="0" y="0"/>
            <a:ext cx="514350" cy="6858000"/>
          </a:xfrm>
          <a:prstGeom prst="rect">
            <a:avLst/>
          </a:prstGeom>
          <a:solidFill>
            <a:srgbClr val="215F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32CCC2-4C18-EA26-75D4-8E068864F5EB}"/>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ained glass window with text&#10;&#10;Description automatically generated">
            <a:extLst>
              <a:ext uri="{FF2B5EF4-FFF2-40B4-BE49-F238E27FC236}">
                <a16:creationId xmlns:a16="http://schemas.microsoft.com/office/drawing/2014/main" id="{5E977648-6887-9E8D-46BB-3263FBA5D01A}"/>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Tree>
    <p:extLst>
      <p:ext uri="{BB962C8B-B14F-4D97-AF65-F5344CB8AC3E}">
        <p14:creationId xmlns:p14="http://schemas.microsoft.com/office/powerpoint/2010/main" val="40137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rgbClr val="00A9A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49463-3AF2-422A-A03A-CE5CFCB4C200}"/>
              </a:ext>
            </a:extLst>
          </p:cNvPr>
          <p:cNvSpPr>
            <a:spLocks noGrp="1"/>
          </p:cNvSpPr>
          <p:nvPr>
            <p:ph type="ctrTitle"/>
          </p:nvPr>
        </p:nvSpPr>
        <p:spPr>
          <a:xfrm>
            <a:off x="466928" y="4108348"/>
            <a:ext cx="11099260" cy="1956441"/>
          </a:xfrm>
        </p:spPr>
        <p:txBody>
          <a:bodyPr/>
          <a:lstStyle/>
          <a:p>
            <a:r>
              <a:rPr lang="en-US" dirty="0"/>
              <a:t>Documenting Practice</a:t>
            </a:r>
          </a:p>
        </p:txBody>
      </p:sp>
    </p:spTree>
    <p:extLst>
      <p:ext uri="{BB962C8B-B14F-4D97-AF65-F5344CB8AC3E}">
        <p14:creationId xmlns:p14="http://schemas.microsoft.com/office/powerpoint/2010/main" val="3163166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21BA7-7DCC-483C-984C-EC3E10527F62}"/>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Learning Outcomes</a:t>
            </a:r>
          </a:p>
        </p:txBody>
      </p:sp>
      <p:sp>
        <p:nvSpPr>
          <p:cNvPr id="2" name="Slide Number Placeholder 1" hidden="1">
            <a:extLst>
              <a:ext uri="{FF2B5EF4-FFF2-40B4-BE49-F238E27FC236}">
                <a16:creationId xmlns:a16="http://schemas.microsoft.com/office/drawing/2014/main" id="{406B28BC-383B-CC4F-A8E3-885DC2A06750}"/>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2</a:t>
            </a:fld>
            <a:endParaRPr lang="en-US"/>
          </a:p>
        </p:txBody>
      </p:sp>
      <p:graphicFrame>
        <p:nvGraphicFramePr>
          <p:cNvPr id="7" name="Text Placeholder 4">
            <a:extLst>
              <a:ext uri="{FF2B5EF4-FFF2-40B4-BE49-F238E27FC236}">
                <a16:creationId xmlns:a16="http://schemas.microsoft.com/office/drawing/2014/main" id="{8585DA1E-7E85-59E1-230C-BAEA603A4FF0}"/>
              </a:ext>
            </a:extLst>
          </p:cNvPr>
          <p:cNvGraphicFramePr/>
          <p:nvPr>
            <p:extLst>
              <p:ext uri="{D42A27DB-BD31-4B8C-83A1-F6EECF244321}">
                <p14:modId xmlns:p14="http://schemas.microsoft.com/office/powerpoint/2010/main" val="33466935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35880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Documentation</a:t>
            </a:r>
            <a:r>
              <a:rPr lang="en-US" dirty="0"/>
              <a:t>: the creation of paper or digital patient record, or both, containing pertinent patient information and details of the delivery and outcome of care provided to the patient.</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a:t>
            </a:fld>
            <a:endParaRPr lang="en-US"/>
          </a:p>
        </p:txBody>
      </p:sp>
    </p:spTree>
    <p:extLst>
      <p:ext uri="{BB962C8B-B14F-4D97-AF65-F5344CB8AC3E}">
        <p14:creationId xmlns:p14="http://schemas.microsoft.com/office/powerpoint/2010/main" val="2272698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fontScale="92500" lnSpcReduction="20000"/>
          </a:bodyPr>
          <a:lstStyle/>
          <a:p>
            <a:pPr marL="0" indent="0">
              <a:buNone/>
            </a:pPr>
            <a:r>
              <a:rPr lang="en-US" b="1" dirty="0"/>
              <a:t>Electronic documentation system</a:t>
            </a:r>
            <a:r>
              <a:rPr lang="en-US" dirty="0"/>
              <a:t>: use of an electronic means to enter patient information and an account of care delivery into an electronic health record (EHR) comprised of a lifelong record of all health encounters, or electronic medical record (EMR) documentation single encounters or visits.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a:t>
            </a:fld>
            <a:endParaRPr lang="en-US"/>
          </a:p>
        </p:txBody>
      </p:sp>
    </p:spTree>
    <p:extLst>
      <p:ext uri="{BB962C8B-B14F-4D97-AF65-F5344CB8AC3E}">
        <p14:creationId xmlns:p14="http://schemas.microsoft.com/office/powerpoint/2010/main" val="1844823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A9B03-A500-0FFD-FBFA-E81CB854516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2C8799A-964D-2CF4-22FF-2DDDE7D6576E}"/>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6D5BC1CB-5B1A-CEE6-C073-0341178BD3B7}"/>
              </a:ext>
            </a:extLst>
          </p:cNvPr>
          <p:cNvSpPr>
            <a:spLocks noGrp="1"/>
          </p:cNvSpPr>
          <p:nvPr>
            <p:ph type="body" idx="1"/>
          </p:nvPr>
        </p:nvSpPr>
        <p:spPr>
          <a:xfrm>
            <a:off x="831850" y="4589463"/>
            <a:ext cx="10515600" cy="1500187"/>
          </a:xfrm>
        </p:spPr>
        <p:txBody>
          <a:bodyPr>
            <a:normAutofit/>
          </a:bodyPr>
          <a:lstStyle/>
          <a:p>
            <a:pPr marL="0" indent="0">
              <a:buNone/>
            </a:pPr>
            <a:r>
              <a:rPr lang="en-US" b="1" dirty="0"/>
              <a:t>Healthcare consumers</a:t>
            </a:r>
            <a:r>
              <a:rPr lang="en-US" dirty="0"/>
              <a:t>: patients, persons, clients, families, groups, communities, or populations who are the focus of nurses’ attention.</a:t>
            </a:r>
          </a:p>
          <a:p>
            <a:endParaRPr lang="en-US" dirty="0"/>
          </a:p>
        </p:txBody>
      </p:sp>
      <p:sp>
        <p:nvSpPr>
          <p:cNvPr id="2" name="Slide Number Placeholder 1" hidden="1">
            <a:extLst>
              <a:ext uri="{FF2B5EF4-FFF2-40B4-BE49-F238E27FC236}">
                <a16:creationId xmlns:a16="http://schemas.microsoft.com/office/drawing/2014/main" id="{DEC1A581-BD41-C994-291C-7715B1BEAC12}"/>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a:t>
            </a:fld>
            <a:endParaRPr lang="en-US"/>
          </a:p>
        </p:txBody>
      </p:sp>
    </p:spTree>
    <p:extLst>
      <p:ext uri="{BB962C8B-B14F-4D97-AF65-F5344CB8AC3E}">
        <p14:creationId xmlns:p14="http://schemas.microsoft.com/office/powerpoint/2010/main" val="277460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8AFE0-7C26-F9A4-A835-BFE58443D09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B2B220-1E05-8879-0D0F-425A13A26DB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4CB3E78C-6E5E-19B7-9211-0A6604657130}"/>
              </a:ext>
            </a:extLst>
          </p:cNvPr>
          <p:cNvSpPr>
            <a:spLocks noGrp="1"/>
          </p:cNvSpPr>
          <p:nvPr>
            <p:ph type="body" idx="1"/>
          </p:nvPr>
        </p:nvSpPr>
        <p:spPr>
          <a:xfrm>
            <a:off x="831850" y="4589463"/>
            <a:ext cx="10515600" cy="1500187"/>
          </a:xfrm>
        </p:spPr>
        <p:txBody>
          <a:bodyPr>
            <a:normAutofit/>
          </a:bodyPr>
          <a:lstStyle/>
          <a:p>
            <a:pPr marL="0" indent="0">
              <a:buNone/>
            </a:pPr>
            <a:r>
              <a:rPr lang="en-US" b="1" dirty="0"/>
              <a:t>Group-focused interventions</a:t>
            </a:r>
            <a:r>
              <a:rPr lang="en-US" dirty="0"/>
              <a:t>: interventions designed to serve specific groups of people or geographic populations.</a:t>
            </a:r>
          </a:p>
          <a:p>
            <a:endParaRPr lang="en-US" dirty="0"/>
          </a:p>
        </p:txBody>
      </p:sp>
      <p:sp>
        <p:nvSpPr>
          <p:cNvPr id="2" name="Slide Number Placeholder 1" hidden="1">
            <a:extLst>
              <a:ext uri="{FF2B5EF4-FFF2-40B4-BE49-F238E27FC236}">
                <a16:creationId xmlns:a16="http://schemas.microsoft.com/office/drawing/2014/main" id="{52C9EDCB-5B20-4CD4-F7B7-7DBBDA7978C0}"/>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a:t>
            </a:fld>
            <a:endParaRPr lang="en-US"/>
          </a:p>
        </p:txBody>
      </p:sp>
    </p:spTree>
    <p:extLst>
      <p:ext uri="{BB962C8B-B14F-4D97-AF65-F5344CB8AC3E}">
        <p14:creationId xmlns:p14="http://schemas.microsoft.com/office/powerpoint/2010/main" val="1756096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lnSpcReduction="10000"/>
          </a:bodyPr>
          <a:lstStyle/>
          <a:p>
            <a:pPr marL="0" indent="0">
              <a:buNone/>
            </a:pPr>
            <a:r>
              <a:rPr lang="en-US" b="1" dirty="0"/>
              <a:t>Paper documentation system</a:t>
            </a:r>
            <a:r>
              <a:rPr lang="en-US" dirty="0"/>
              <a:t>: the use of an organized set of paper forms to enter handwritten information about the patient and the care delivered. The set of paper forms for a single healthcare consumer comprises a portion of their complete medical record.</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7</a:t>
            </a:fld>
            <a:endParaRPr lang="en-US"/>
          </a:p>
        </p:txBody>
      </p:sp>
    </p:spTree>
    <p:extLst>
      <p:ext uri="{BB962C8B-B14F-4D97-AF65-F5344CB8AC3E}">
        <p14:creationId xmlns:p14="http://schemas.microsoft.com/office/powerpoint/2010/main" val="1814015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Patient record</a:t>
            </a:r>
            <a:r>
              <a:rPr lang="en-US" dirty="0"/>
              <a:t>: documentation of care provided over time to a healthcare consumer by one or more healthcare professionals, such as nurses, physicians, and social workers.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8</a:t>
            </a:fld>
            <a:endParaRPr lang="en-US"/>
          </a:p>
        </p:txBody>
      </p:sp>
    </p:spTree>
    <p:extLst>
      <p:ext uri="{BB962C8B-B14F-4D97-AF65-F5344CB8AC3E}">
        <p14:creationId xmlns:p14="http://schemas.microsoft.com/office/powerpoint/2010/main" val="3612883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24EA9-E1AA-4422-3895-5A6DCBE8500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5681C5D-C95C-EA54-A269-F932E926FF69}"/>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A8A19BAA-FBC6-E457-22BA-79349A3841D1}"/>
              </a:ext>
            </a:extLst>
          </p:cNvPr>
          <p:cNvSpPr>
            <a:spLocks noGrp="1"/>
          </p:cNvSpPr>
          <p:nvPr>
            <p:ph type="body" idx="1"/>
          </p:nvPr>
        </p:nvSpPr>
        <p:spPr>
          <a:xfrm>
            <a:off x="831850" y="4589463"/>
            <a:ext cx="10515600" cy="1500187"/>
          </a:xfrm>
        </p:spPr>
        <p:txBody>
          <a:bodyPr>
            <a:normAutofit/>
          </a:bodyPr>
          <a:lstStyle/>
          <a:p>
            <a:pPr marL="0" indent="0">
              <a:buNone/>
            </a:pPr>
            <a:r>
              <a:rPr lang="en-US" b="1" dirty="0"/>
              <a:t>SBAR communication</a:t>
            </a:r>
            <a:r>
              <a:rPr lang="en-US" dirty="0"/>
              <a:t>: a framework for guiding optimal communication of healthcare consumer information among healthcare professionals.</a:t>
            </a:r>
          </a:p>
          <a:p>
            <a:endParaRPr lang="en-US" dirty="0"/>
          </a:p>
        </p:txBody>
      </p:sp>
      <p:sp>
        <p:nvSpPr>
          <p:cNvPr id="2" name="Slide Number Placeholder 1" hidden="1">
            <a:extLst>
              <a:ext uri="{FF2B5EF4-FFF2-40B4-BE49-F238E27FC236}">
                <a16:creationId xmlns:a16="http://schemas.microsoft.com/office/drawing/2014/main" id="{9EF0051F-7615-7D0F-DF83-98C789577E59}"/>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9</a:t>
            </a:fld>
            <a:endParaRPr lang="en-US"/>
          </a:p>
        </p:txBody>
      </p:sp>
    </p:spTree>
    <p:extLst>
      <p:ext uri="{BB962C8B-B14F-4D97-AF65-F5344CB8AC3E}">
        <p14:creationId xmlns:p14="http://schemas.microsoft.com/office/powerpoint/2010/main" val="2506590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lnSpcReduction="10000"/>
          </a:bodyPr>
          <a:lstStyle/>
          <a:p>
            <a:pPr marL="0" indent="0">
              <a:buNone/>
            </a:pPr>
            <a:r>
              <a:rPr lang="en-US" sz="2600" b="1" dirty="0"/>
              <a:t>Standardized nursing language</a:t>
            </a:r>
            <a:r>
              <a:rPr lang="en-US" sz="2600" dirty="0"/>
              <a:t>: vocabulary accepted across nursing and other healthcare providers as a recognized language that improves the accuracy and completeness in describing the delivery of nursing care.</a:t>
            </a:r>
          </a:p>
          <a:p>
            <a:endParaRPr lang="en-US" sz="26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10</a:t>
            </a:fld>
            <a:endParaRPr lang="en-US"/>
          </a:p>
        </p:txBody>
      </p:sp>
    </p:spTree>
    <p:extLst>
      <p:ext uri="{BB962C8B-B14F-4D97-AF65-F5344CB8AC3E}">
        <p14:creationId xmlns:p14="http://schemas.microsoft.com/office/powerpoint/2010/main" val="84401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a:effectLst>
                  <a:outerShdw blurRad="38100" dist="38100" dir="2700000" algn="tl">
                    <a:srgbClr val="000000">
                      <a:alpha val="43137"/>
                    </a:srgbClr>
                  </a:outerShdw>
                </a:effectLst>
              </a:rPr>
              <a:t>Outcome 1</a:t>
            </a:r>
            <a:br>
              <a:rPr lang="en-US">
                <a:effectLst>
                  <a:outerShdw blurRad="38100" dist="38100" dir="2700000" algn="tl">
                    <a:srgbClr val="000000">
                      <a:alpha val="43137"/>
                    </a:srgbClr>
                  </a:outerShdw>
                </a:effectLst>
              </a:rPr>
            </a:br>
            <a:endParaRPr lang="en-US">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Document in accordance with legal guidelines and practice standards.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11</a:t>
            </a:fld>
            <a:endParaRPr lang="en-US"/>
          </a:p>
        </p:txBody>
      </p:sp>
    </p:spTree>
    <p:extLst>
      <p:ext uri="{BB962C8B-B14F-4D97-AF65-F5344CB8AC3E}">
        <p14:creationId xmlns:p14="http://schemas.microsoft.com/office/powerpoint/2010/main" val="2958736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Fundamentals of Documentation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Documentation</a:t>
            </a:r>
          </a:p>
          <a:p>
            <a:pPr lvl="1"/>
            <a:r>
              <a:rPr lang="en-US" dirty="0"/>
              <a:t>Creation of record containing pertinent information and details</a:t>
            </a:r>
          </a:p>
          <a:p>
            <a:pPr lvl="1"/>
            <a:r>
              <a:rPr lang="en-US" dirty="0"/>
              <a:t>Provides evidential validation of care</a:t>
            </a:r>
          </a:p>
          <a:p>
            <a:r>
              <a:rPr lang="en-US" dirty="0"/>
              <a:t>Patient record</a:t>
            </a:r>
          </a:p>
          <a:p>
            <a:pPr lvl="1"/>
            <a:r>
              <a:rPr lang="en-US" dirty="0"/>
              <a:t>Leads to better planning</a:t>
            </a:r>
          </a:p>
          <a:p>
            <a:pPr lvl="1"/>
            <a:r>
              <a:rPr lang="en-US" dirty="0"/>
              <a:t>Demonstrates accountability</a:t>
            </a:r>
          </a:p>
          <a:p>
            <a:pPr lvl="1"/>
            <a:r>
              <a:rPr lang="en-US" dirty="0"/>
              <a:t>Provides a framework for working with the healthcare consumer</a:t>
            </a:r>
          </a:p>
          <a:p>
            <a:pPr lvl="1"/>
            <a:r>
              <a:rPr lang="en-US" dirty="0"/>
              <a:t>Includes subjective, objective, qualitative, and quantitative information</a:t>
            </a:r>
          </a:p>
          <a:p>
            <a:pPr lvl="1"/>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12</a:t>
            </a:fld>
            <a:endParaRPr lang="en-US"/>
          </a:p>
        </p:txBody>
      </p:sp>
    </p:spTree>
    <p:extLst>
      <p:ext uri="{BB962C8B-B14F-4D97-AF65-F5344CB8AC3E}">
        <p14:creationId xmlns:p14="http://schemas.microsoft.com/office/powerpoint/2010/main" val="3808225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7C80A-A29D-80E4-DE71-5EED65514BA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9B8DEE4-D7D2-6C2B-C39E-C6376455D1BF}"/>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Basic Nursing Documentation</a:t>
            </a:r>
          </a:p>
        </p:txBody>
      </p:sp>
      <p:sp>
        <p:nvSpPr>
          <p:cNvPr id="5" name="Content Placeholder 4">
            <a:extLst>
              <a:ext uri="{FF2B5EF4-FFF2-40B4-BE49-F238E27FC236}">
                <a16:creationId xmlns:a16="http://schemas.microsoft.com/office/drawing/2014/main" id="{2767D5C3-A249-0FFF-F774-D2B365337C1D}"/>
              </a:ext>
            </a:extLst>
          </p:cNvPr>
          <p:cNvSpPr>
            <a:spLocks noGrp="1"/>
          </p:cNvSpPr>
          <p:nvPr>
            <p:ph idx="1"/>
          </p:nvPr>
        </p:nvSpPr>
        <p:spPr/>
        <p:txBody>
          <a:bodyPr/>
          <a:lstStyle/>
          <a:p>
            <a:r>
              <a:rPr lang="en-US" dirty="0"/>
              <a:t>The nurse provides self and others an account of the nursing process</a:t>
            </a:r>
          </a:p>
          <a:p>
            <a:r>
              <a:rPr lang="en-US" dirty="0"/>
              <a:t>Documentation is legally required by all state Nurse Practice Acts</a:t>
            </a:r>
          </a:p>
          <a:p>
            <a:r>
              <a:rPr lang="en-US" dirty="0"/>
              <a:t>Documentation is not optional</a:t>
            </a:r>
          </a:p>
          <a:p>
            <a:endParaRPr lang="en-US" dirty="0"/>
          </a:p>
        </p:txBody>
      </p:sp>
      <p:sp>
        <p:nvSpPr>
          <p:cNvPr id="2" name="Slide Number Placeholder 1">
            <a:extLst>
              <a:ext uri="{FF2B5EF4-FFF2-40B4-BE49-F238E27FC236}">
                <a16:creationId xmlns:a16="http://schemas.microsoft.com/office/drawing/2014/main" id="{8F34B069-3192-B5E2-7E2F-D2352DC8BE3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13</a:t>
            </a:fld>
            <a:endParaRPr lang="en-US"/>
          </a:p>
        </p:txBody>
      </p:sp>
    </p:spTree>
    <p:extLst>
      <p:ext uri="{BB962C8B-B14F-4D97-AF65-F5344CB8AC3E}">
        <p14:creationId xmlns:p14="http://schemas.microsoft.com/office/powerpoint/2010/main" val="42934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F7534-4602-EE5A-3F91-8452FF25227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B4653D4-AA0B-7BD5-48F9-C9F281686A36}"/>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Who should document?</a:t>
            </a:r>
          </a:p>
        </p:txBody>
      </p:sp>
      <p:sp>
        <p:nvSpPr>
          <p:cNvPr id="5" name="Content Placeholder 4">
            <a:extLst>
              <a:ext uri="{FF2B5EF4-FFF2-40B4-BE49-F238E27FC236}">
                <a16:creationId xmlns:a16="http://schemas.microsoft.com/office/drawing/2014/main" id="{AE385828-8668-2628-DB99-08E4A363EC43}"/>
              </a:ext>
            </a:extLst>
          </p:cNvPr>
          <p:cNvSpPr>
            <a:spLocks noGrp="1"/>
          </p:cNvSpPr>
          <p:nvPr>
            <p:ph idx="1"/>
          </p:nvPr>
        </p:nvSpPr>
        <p:spPr/>
        <p:txBody>
          <a:bodyPr/>
          <a:lstStyle/>
          <a:p>
            <a:r>
              <a:rPr lang="en-US" dirty="0"/>
              <a:t>FCNs function autonomously without provider oversight</a:t>
            </a:r>
          </a:p>
          <a:p>
            <a:r>
              <a:rPr lang="en-US" dirty="0"/>
              <a:t>Whether paid or unpaid, all FCNs are obligated to document </a:t>
            </a:r>
          </a:p>
          <a:p>
            <a:endParaRPr lang="en-US" dirty="0"/>
          </a:p>
        </p:txBody>
      </p:sp>
      <p:sp>
        <p:nvSpPr>
          <p:cNvPr id="2" name="Slide Number Placeholder 1">
            <a:extLst>
              <a:ext uri="{FF2B5EF4-FFF2-40B4-BE49-F238E27FC236}">
                <a16:creationId xmlns:a16="http://schemas.microsoft.com/office/drawing/2014/main" id="{DC998A27-1E6D-736F-2B78-B741A7008CC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14</a:t>
            </a:fld>
            <a:endParaRPr lang="en-US"/>
          </a:p>
        </p:txBody>
      </p:sp>
    </p:spTree>
    <p:extLst>
      <p:ext uri="{BB962C8B-B14F-4D97-AF65-F5344CB8AC3E}">
        <p14:creationId xmlns:p14="http://schemas.microsoft.com/office/powerpoint/2010/main" val="2299969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Florence Nightingale stated, “Despite the level of a nurse’s devotion, it is useless if the observations are not noted.” How is this statement applicable today?</a:t>
            </a:r>
          </a:p>
        </p:txBody>
      </p:sp>
      <p:pic>
        <p:nvPicPr>
          <p:cNvPr id="7" name="Picture 6">
            <a:extLst>
              <a:ext uri="{FF2B5EF4-FFF2-40B4-BE49-F238E27FC236}">
                <a16:creationId xmlns:a16="http://schemas.microsoft.com/office/drawing/2014/main" id="{EF916FB1-30FD-50A9-C0F5-F716EE7DDDAC}"/>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15</a:t>
            </a:fld>
            <a:endParaRPr lang="en-US"/>
          </a:p>
        </p:txBody>
      </p:sp>
    </p:spTree>
    <p:extLst>
      <p:ext uri="{BB962C8B-B14F-4D97-AF65-F5344CB8AC3E}">
        <p14:creationId xmlns:p14="http://schemas.microsoft.com/office/powerpoint/2010/main" val="2732202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When should the FCN document?</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Procedures should be in place from the beginning</a:t>
            </a:r>
          </a:p>
          <a:p>
            <a:r>
              <a:rPr lang="en-US" dirty="0"/>
              <a:t>The health ministry team works with the FCN to develop policies</a:t>
            </a:r>
          </a:p>
          <a:p>
            <a:r>
              <a:rPr lang="en-US" dirty="0"/>
              <a:t>The FCN provides necessary information for a complete documentation system</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16</a:t>
            </a:fld>
            <a:endParaRPr lang="en-US"/>
          </a:p>
        </p:txBody>
      </p:sp>
    </p:spTree>
    <p:extLst>
      <p:ext uri="{BB962C8B-B14F-4D97-AF65-F5344CB8AC3E}">
        <p14:creationId xmlns:p14="http://schemas.microsoft.com/office/powerpoint/2010/main" val="24031681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Planning the Documentation Component of FCN Practice </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Three key areas:</a:t>
            </a:r>
          </a:p>
          <a:p>
            <a:r>
              <a:rPr lang="en-US" dirty="0"/>
              <a:t>Content quality of the documented data</a:t>
            </a:r>
          </a:p>
          <a:p>
            <a:r>
              <a:rPr lang="en-US" dirty="0"/>
              <a:t>Infrastructure supporting documentation</a:t>
            </a:r>
          </a:p>
          <a:p>
            <a:r>
              <a:rPr lang="en-US" dirty="0"/>
              <a:t>Processes for managing documented data</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17</a:t>
            </a:fld>
            <a:endParaRPr lang="en-US"/>
          </a:p>
        </p:txBody>
      </p:sp>
    </p:spTree>
    <p:extLst>
      <p:ext uri="{BB962C8B-B14F-4D97-AF65-F5344CB8AC3E}">
        <p14:creationId xmlns:p14="http://schemas.microsoft.com/office/powerpoint/2010/main" val="658982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Choose what you believe are the most effective documentation formats for the FCN; give the rationale for your choices.</a:t>
            </a:r>
          </a:p>
          <a:p>
            <a:endParaRPr lang="en-US" dirty="0"/>
          </a:p>
        </p:txBody>
      </p:sp>
      <p:pic>
        <p:nvPicPr>
          <p:cNvPr id="3" name="Picture 2">
            <a:extLst>
              <a:ext uri="{FF2B5EF4-FFF2-40B4-BE49-F238E27FC236}">
                <a16:creationId xmlns:a16="http://schemas.microsoft.com/office/drawing/2014/main" id="{61F78667-8B90-316B-E98D-BA1AF6BF1C0D}"/>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18</a:t>
            </a:fld>
            <a:endParaRPr lang="en-US"/>
          </a:p>
        </p:txBody>
      </p:sp>
    </p:spTree>
    <p:extLst>
      <p:ext uri="{BB962C8B-B14F-4D97-AF65-F5344CB8AC3E}">
        <p14:creationId xmlns:p14="http://schemas.microsoft.com/office/powerpoint/2010/main" val="3346557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2</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Use documentation structures suitable to the FCN’s practice setting. </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19</a:t>
            </a:fld>
            <a:endParaRPr lang="en-US"/>
          </a:p>
        </p:txBody>
      </p:sp>
    </p:spTree>
    <p:extLst>
      <p:ext uri="{BB962C8B-B14F-4D97-AF65-F5344CB8AC3E}">
        <p14:creationId xmlns:p14="http://schemas.microsoft.com/office/powerpoint/2010/main" val="17181198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Infrastructures Supporting Documentation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Paper documentation system</a:t>
            </a:r>
          </a:p>
          <a:p>
            <a:r>
              <a:rPr lang="en-US" dirty="0"/>
              <a:t>Electronic documentation system</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20</a:t>
            </a:fld>
            <a:endParaRPr lang="en-US"/>
          </a:p>
        </p:txBody>
      </p:sp>
    </p:spTree>
    <p:extLst>
      <p:ext uri="{BB962C8B-B14F-4D97-AF65-F5344CB8AC3E}">
        <p14:creationId xmlns:p14="http://schemas.microsoft.com/office/powerpoint/2010/main" val="3902527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CFA5E-BC75-5E3E-86E7-218808539B1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4D87388-7B75-F22A-5226-02906328DD2E}"/>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Paper Considerations</a:t>
            </a:r>
          </a:p>
        </p:txBody>
      </p:sp>
      <p:sp>
        <p:nvSpPr>
          <p:cNvPr id="5" name="Content Placeholder 4">
            <a:extLst>
              <a:ext uri="{FF2B5EF4-FFF2-40B4-BE49-F238E27FC236}">
                <a16:creationId xmlns:a16="http://schemas.microsoft.com/office/drawing/2014/main" id="{B4443646-D374-6919-C26F-8A0DFBAA002C}"/>
              </a:ext>
            </a:extLst>
          </p:cNvPr>
          <p:cNvSpPr>
            <a:spLocks noGrp="1"/>
          </p:cNvSpPr>
          <p:nvPr>
            <p:ph idx="1"/>
          </p:nvPr>
        </p:nvSpPr>
        <p:spPr/>
        <p:txBody>
          <a:bodyPr/>
          <a:lstStyle/>
          <a:p>
            <a:r>
              <a:rPr lang="en-US" dirty="0"/>
              <a:t>Patient record</a:t>
            </a:r>
          </a:p>
          <a:p>
            <a:r>
              <a:rPr lang="en-US" dirty="0"/>
              <a:t>Narrative documentation</a:t>
            </a:r>
          </a:p>
          <a:p>
            <a:r>
              <a:rPr lang="en-US" dirty="0"/>
              <a:t>Flow sheets</a:t>
            </a:r>
          </a:p>
        </p:txBody>
      </p:sp>
      <p:sp>
        <p:nvSpPr>
          <p:cNvPr id="2" name="Slide Number Placeholder 1">
            <a:extLst>
              <a:ext uri="{FF2B5EF4-FFF2-40B4-BE49-F238E27FC236}">
                <a16:creationId xmlns:a16="http://schemas.microsoft.com/office/drawing/2014/main" id="{C10B33B7-C99D-C62B-D809-8F731FA5F3DB}"/>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21</a:t>
            </a:fld>
            <a:endParaRPr lang="en-US"/>
          </a:p>
        </p:txBody>
      </p:sp>
    </p:spTree>
    <p:extLst>
      <p:ext uri="{BB962C8B-B14F-4D97-AF65-F5344CB8AC3E}">
        <p14:creationId xmlns:p14="http://schemas.microsoft.com/office/powerpoint/2010/main" val="606084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3DC75-C057-A881-D1D3-99AA61DF29F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E371E9F-FB3D-6013-652A-ED3D1C67D107}"/>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Electronic Considerations</a:t>
            </a:r>
          </a:p>
        </p:txBody>
      </p:sp>
      <p:sp>
        <p:nvSpPr>
          <p:cNvPr id="5" name="Content Placeholder 4">
            <a:extLst>
              <a:ext uri="{FF2B5EF4-FFF2-40B4-BE49-F238E27FC236}">
                <a16:creationId xmlns:a16="http://schemas.microsoft.com/office/drawing/2014/main" id="{D6ADAC7F-D32E-93D0-7EE5-1882BD3F15F6}"/>
              </a:ext>
            </a:extLst>
          </p:cNvPr>
          <p:cNvSpPr>
            <a:spLocks noGrp="1"/>
          </p:cNvSpPr>
          <p:nvPr>
            <p:ph idx="1"/>
          </p:nvPr>
        </p:nvSpPr>
        <p:spPr/>
        <p:txBody>
          <a:bodyPr/>
          <a:lstStyle/>
          <a:p>
            <a:r>
              <a:rPr lang="en-US" dirty="0"/>
              <a:t>Documentation is quicker and more efficient</a:t>
            </a:r>
          </a:p>
          <a:p>
            <a:r>
              <a:rPr lang="en-US" dirty="0"/>
              <a:t>Data input on the various forms replaces handwritten entries</a:t>
            </a:r>
          </a:p>
          <a:p>
            <a:r>
              <a:rPr lang="en-US" dirty="0"/>
              <a:t>Evaluation of data is enhanced, as the system can aggregate data efficiently</a:t>
            </a:r>
          </a:p>
          <a:p>
            <a:r>
              <a:rPr lang="en-US" dirty="0"/>
              <a:t>Individual nursing diagnoses, outcomes, and interventions can be tracked, as well as data from group activities</a:t>
            </a:r>
          </a:p>
          <a:p>
            <a:r>
              <a:rPr lang="en-US" dirty="0"/>
              <a:t>Quality of documentation is improved</a:t>
            </a:r>
          </a:p>
        </p:txBody>
      </p:sp>
      <p:sp>
        <p:nvSpPr>
          <p:cNvPr id="2" name="Slide Number Placeholder 1">
            <a:extLst>
              <a:ext uri="{FF2B5EF4-FFF2-40B4-BE49-F238E27FC236}">
                <a16:creationId xmlns:a16="http://schemas.microsoft.com/office/drawing/2014/main" id="{15438835-831B-AEDE-1434-DEEAEE3B38F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22</a:t>
            </a:fld>
            <a:endParaRPr lang="en-US"/>
          </a:p>
        </p:txBody>
      </p:sp>
    </p:spTree>
    <p:extLst>
      <p:ext uri="{BB962C8B-B14F-4D97-AF65-F5344CB8AC3E}">
        <p14:creationId xmlns:p14="http://schemas.microsoft.com/office/powerpoint/2010/main" val="2775865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Can electronic documentation improve or advance the overall practice of the FCN?</a:t>
            </a:r>
          </a:p>
        </p:txBody>
      </p:sp>
      <p:pic>
        <p:nvPicPr>
          <p:cNvPr id="3" name="Picture 2">
            <a:extLst>
              <a:ext uri="{FF2B5EF4-FFF2-40B4-BE49-F238E27FC236}">
                <a16:creationId xmlns:a16="http://schemas.microsoft.com/office/drawing/2014/main" id="{7E8F0F5B-F379-7311-1461-1A852EEB1D2F}"/>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23</a:t>
            </a:fld>
            <a:endParaRPr lang="en-US"/>
          </a:p>
        </p:txBody>
      </p:sp>
    </p:spTree>
    <p:extLst>
      <p:ext uri="{BB962C8B-B14F-4D97-AF65-F5344CB8AC3E}">
        <p14:creationId xmlns:p14="http://schemas.microsoft.com/office/powerpoint/2010/main" val="979382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other characteristic of faith community nursing specialty practice may or may not be unique in comparison to other nursing practices?</a:t>
            </a:r>
          </a:p>
          <a:p>
            <a:endParaRPr lang="en-US" dirty="0"/>
          </a:p>
        </p:txBody>
      </p:sp>
      <p:pic>
        <p:nvPicPr>
          <p:cNvPr id="3" name="Picture 2">
            <a:extLst>
              <a:ext uri="{FF2B5EF4-FFF2-40B4-BE49-F238E27FC236}">
                <a16:creationId xmlns:a16="http://schemas.microsoft.com/office/drawing/2014/main" id="{C3B0CCC6-E57C-8A73-D663-21A78E586208}"/>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24</a:t>
            </a:fld>
            <a:endParaRPr lang="en-US"/>
          </a:p>
        </p:txBody>
      </p:sp>
    </p:spTree>
    <p:extLst>
      <p:ext uri="{BB962C8B-B14F-4D97-AF65-F5344CB8AC3E}">
        <p14:creationId xmlns:p14="http://schemas.microsoft.com/office/powerpoint/2010/main" val="3817462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Choosing Work Space</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2042809"/>
            <a:ext cx="10515600" cy="4134154"/>
          </a:xfrm>
        </p:spPr>
        <p:txBody>
          <a:bodyPr/>
          <a:lstStyle/>
          <a:p>
            <a:r>
              <a:rPr lang="en-US" dirty="0"/>
              <a:t>Work where others cannot view documentation</a:t>
            </a:r>
          </a:p>
          <a:p>
            <a:r>
              <a:rPr lang="en-US" dirty="0"/>
              <a:t>Guard privacy of results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25</a:t>
            </a:fld>
            <a:endParaRPr lang="en-US"/>
          </a:p>
        </p:txBody>
      </p:sp>
    </p:spTree>
    <p:extLst>
      <p:ext uri="{BB962C8B-B14F-4D97-AF65-F5344CB8AC3E}">
        <p14:creationId xmlns:p14="http://schemas.microsoft.com/office/powerpoint/2010/main" val="2963359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Choosing Work Space (continued)</a:t>
            </a:r>
            <a:endParaRPr lang="en-US" sz="4000"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2101173"/>
            <a:ext cx="10515600" cy="4075789"/>
          </a:xfrm>
        </p:spPr>
        <p:txBody>
          <a:bodyPr/>
          <a:lstStyle/>
          <a:p>
            <a:r>
              <a:rPr lang="en-US" dirty="0"/>
              <a:t>FCNs have encounters in varied settings</a:t>
            </a:r>
          </a:p>
          <a:p>
            <a:r>
              <a:rPr lang="en-US" dirty="0"/>
              <a:t>Use professional judgment about what to document</a:t>
            </a:r>
          </a:p>
          <a:p>
            <a:r>
              <a:rPr lang="en-US" dirty="0"/>
              <a:t>Plan for documenting unexpected encounters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26</a:t>
            </a:fld>
            <a:endParaRPr lang="en-US"/>
          </a:p>
        </p:txBody>
      </p:sp>
    </p:spTree>
    <p:extLst>
      <p:ext uri="{BB962C8B-B14F-4D97-AF65-F5344CB8AC3E}">
        <p14:creationId xmlns:p14="http://schemas.microsoft.com/office/powerpoint/2010/main" val="600673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3</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Apply systematic approaches to collect appropriate and relevant documentation data.</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27</a:t>
            </a:fld>
            <a:endParaRPr lang="en-US"/>
          </a:p>
        </p:txBody>
      </p:sp>
    </p:spTree>
    <p:extLst>
      <p:ext uri="{BB962C8B-B14F-4D97-AF65-F5344CB8AC3E}">
        <p14:creationId xmlns:p14="http://schemas.microsoft.com/office/powerpoint/2010/main" val="2330698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Strategies to Promote the Quality and Completeness of Documentation Content</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Organize and verify information recorded</a:t>
            </a:r>
          </a:p>
          <a:p>
            <a:r>
              <a:rPr lang="en-US" dirty="0"/>
              <a:t>Demonstrate evidence-based strategies in documentation</a:t>
            </a:r>
          </a:p>
          <a:p>
            <a:r>
              <a:rPr lang="en-US" dirty="0"/>
              <a:t>Use standardized nursing language</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28</a:t>
            </a:fld>
            <a:endParaRPr lang="en-US"/>
          </a:p>
        </p:txBody>
      </p:sp>
    </p:spTree>
    <p:extLst>
      <p:ext uri="{BB962C8B-B14F-4D97-AF65-F5344CB8AC3E}">
        <p14:creationId xmlns:p14="http://schemas.microsoft.com/office/powerpoint/2010/main" val="2697095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0F5DA-56CA-D8DE-EF32-C018A03D9F5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68603AC-8B19-CBEA-A556-AC1B436E73F1}"/>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Organize and verify information recorded</a:t>
            </a:r>
          </a:p>
        </p:txBody>
      </p:sp>
      <p:sp>
        <p:nvSpPr>
          <p:cNvPr id="5" name="Content Placeholder 4">
            <a:extLst>
              <a:ext uri="{FF2B5EF4-FFF2-40B4-BE49-F238E27FC236}">
                <a16:creationId xmlns:a16="http://schemas.microsoft.com/office/drawing/2014/main" id="{37D4AA7C-C68E-7ED7-2A92-31F6B14D45FA}"/>
              </a:ext>
            </a:extLst>
          </p:cNvPr>
          <p:cNvSpPr>
            <a:spLocks noGrp="1"/>
          </p:cNvSpPr>
          <p:nvPr>
            <p:ph idx="1"/>
          </p:nvPr>
        </p:nvSpPr>
        <p:spPr/>
        <p:txBody>
          <a:bodyPr/>
          <a:lstStyle/>
          <a:p>
            <a:r>
              <a:rPr lang="en-US" dirty="0"/>
              <a:t>Responsible for the completeness of the documentation</a:t>
            </a:r>
          </a:p>
          <a:p>
            <a:r>
              <a:rPr lang="en-US" dirty="0"/>
              <a:t>Group-focused interventions</a:t>
            </a:r>
          </a:p>
        </p:txBody>
      </p:sp>
      <p:sp>
        <p:nvSpPr>
          <p:cNvPr id="2" name="Slide Number Placeholder 1">
            <a:extLst>
              <a:ext uri="{FF2B5EF4-FFF2-40B4-BE49-F238E27FC236}">
                <a16:creationId xmlns:a16="http://schemas.microsoft.com/office/drawing/2014/main" id="{11667F03-FBA0-C5FF-B639-6CF514C459C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29</a:t>
            </a:fld>
            <a:endParaRPr lang="en-US"/>
          </a:p>
        </p:txBody>
      </p:sp>
    </p:spTree>
    <p:extLst>
      <p:ext uri="{BB962C8B-B14F-4D97-AF65-F5344CB8AC3E}">
        <p14:creationId xmlns:p14="http://schemas.microsoft.com/office/powerpoint/2010/main" val="2085665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Demonstrate evidence-based strategies in documentation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t>FCNs’ documentation should demonstrate that their practice is evidence based</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30</a:t>
            </a:fld>
            <a:endParaRPr lang="en-US"/>
          </a:p>
        </p:txBody>
      </p:sp>
    </p:spTree>
    <p:extLst>
      <p:ext uri="{BB962C8B-B14F-4D97-AF65-F5344CB8AC3E}">
        <p14:creationId xmlns:p14="http://schemas.microsoft.com/office/powerpoint/2010/main" val="2842053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5F032-144F-5528-B885-2E809FD4735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EA2EB0B-551C-4FA4-E90D-8C2C33915D1B}"/>
              </a:ext>
            </a:extLst>
          </p:cNvPr>
          <p:cNvSpPr>
            <a:spLocks noGrp="1"/>
          </p:cNvSpPr>
          <p:nvPr>
            <p:ph type="title"/>
          </p:nvPr>
        </p:nvSpPr>
        <p:spPr>
          <a:xfrm>
            <a:off x="838200" y="365125"/>
            <a:ext cx="10515600" cy="1633008"/>
          </a:xfrm>
        </p:spPr>
        <p:txBody>
          <a:bodyPr>
            <a:normAutofit/>
          </a:bodyPr>
          <a:lstStyle/>
          <a:p>
            <a:r>
              <a:rPr lang="en-US" sz="4000" dirty="0">
                <a:effectLst>
                  <a:outerShdw blurRad="38100" dist="38100" dir="2700000" algn="tl">
                    <a:srgbClr val="000000">
                      <a:alpha val="43137"/>
                    </a:srgbClr>
                  </a:outerShdw>
                </a:effectLst>
              </a:rPr>
              <a:t>Use standardized nursing language</a:t>
            </a:r>
          </a:p>
        </p:txBody>
      </p:sp>
      <p:sp>
        <p:nvSpPr>
          <p:cNvPr id="5" name="Content Placeholder 4">
            <a:extLst>
              <a:ext uri="{FF2B5EF4-FFF2-40B4-BE49-F238E27FC236}">
                <a16:creationId xmlns:a16="http://schemas.microsoft.com/office/drawing/2014/main" id="{70757CEF-2FC7-D630-C25A-ABFAC79EC5D8}"/>
              </a:ext>
            </a:extLst>
          </p:cNvPr>
          <p:cNvSpPr>
            <a:spLocks noGrp="1"/>
          </p:cNvSpPr>
          <p:nvPr>
            <p:ph idx="1"/>
          </p:nvPr>
        </p:nvSpPr>
        <p:spPr/>
        <p:txBody>
          <a:bodyPr/>
          <a:lstStyle/>
          <a:p>
            <a:r>
              <a:rPr lang="en-US" dirty="0"/>
              <a:t>NANDA-I</a:t>
            </a:r>
          </a:p>
          <a:p>
            <a:r>
              <a:rPr lang="en-US" dirty="0"/>
              <a:t>NOC</a:t>
            </a:r>
          </a:p>
          <a:p>
            <a:r>
              <a:rPr lang="en-US" dirty="0"/>
              <a:t>NIC</a:t>
            </a:r>
          </a:p>
          <a:p>
            <a:r>
              <a:rPr lang="en-US" dirty="0"/>
              <a:t>The Omaha Systems</a:t>
            </a:r>
          </a:p>
          <a:p>
            <a:r>
              <a:rPr lang="en-US" dirty="0"/>
              <a:t>CCC</a:t>
            </a:r>
          </a:p>
        </p:txBody>
      </p:sp>
      <p:sp>
        <p:nvSpPr>
          <p:cNvPr id="2" name="Slide Number Placeholder 1">
            <a:extLst>
              <a:ext uri="{FF2B5EF4-FFF2-40B4-BE49-F238E27FC236}">
                <a16:creationId xmlns:a16="http://schemas.microsoft.com/office/drawing/2014/main" id="{EC0ACA0B-7722-DA45-A2B5-72EFA10DD3A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31</a:t>
            </a:fld>
            <a:endParaRPr lang="en-US"/>
          </a:p>
        </p:txBody>
      </p:sp>
    </p:spTree>
    <p:extLst>
      <p:ext uri="{BB962C8B-B14F-4D97-AF65-F5344CB8AC3E}">
        <p14:creationId xmlns:p14="http://schemas.microsoft.com/office/powerpoint/2010/main" val="1490508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658228"/>
          </a:xfrm>
        </p:spPr>
        <p:txBody>
          <a:bodyPr>
            <a:normAutofit/>
          </a:bodyPr>
          <a:lstStyle/>
          <a:p>
            <a:r>
              <a:rPr lang="en-US" sz="4000" dirty="0">
                <a:effectLst>
                  <a:outerShdw blurRad="38100" dist="38100" dir="2700000" algn="tl">
                    <a:srgbClr val="000000">
                      <a:alpha val="43137"/>
                    </a:srgbClr>
                  </a:outerShdw>
                </a:effectLst>
              </a:rPr>
              <a:t>Applying the Nursing Process as Theoretical Basis for Documenting the Practice</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t>The Faith Community Nursing: Scope and Standards of Practice specifies that each step of the nursing process must be documented</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32</a:t>
            </a:fld>
            <a:endParaRPr lang="en-US"/>
          </a:p>
        </p:txBody>
      </p:sp>
    </p:spTree>
    <p:extLst>
      <p:ext uri="{BB962C8B-B14F-4D97-AF65-F5344CB8AC3E}">
        <p14:creationId xmlns:p14="http://schemas.microsoft.com/office/powerpoint/2010/main" val="1079703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BB430-CA74-2696-226B-4B34194A71D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737D18-DC13-F8B8-34EF-E1AF351853F1}"/>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Assessment</a:t>
            </a:r>
          </a:p>
        </p:txBody>
      </p:sp>
      <p:sp>
        <p:nvSpPr>
          <p:cNvPr id="5" name="Content Placeholder 4">
            <a:extLst>
              <a:ext uri="{FF2B5EF4-FFF2-40B4-BE49-F238E27FC236}">
                <a16:creationId xmlns:a16="http://schemas.microsoft.com/office/drawing/2014/main" id="{9AED777E-839F-FA0A-E5E9-6DEAD3548E57}"/>
              </a:ext>
            </a:extLst>
          </p:cNvPr>
          <p:cNvSpPr>
            <a:spLocks noGrp="1"/>
          </p:cNvSpPr>
          <p:nvPr>
            <p:ph idx="1"/>
          </p:nvPr>
        </p:nvSpPr>
        <p:spPr/>
        <p:txBody>
          <a:bodyPr numCol="2">
            <a:normAutofit/>
          </a:bodyPr>
          <a:lstStyle/>
          <a:p>
            <a:r>
              <a:rPr lang="en-US" dirty="0"/>
              <a:t>Foundation of nursing process</a:t>
            </a:r>
          </a:p>
          <a:p>
            <a:r>
              <a:rPr lang="en-US" dirty="0"/>
              <a:t>May include:</a:t>
            </a:r>
          </a:p>
          <a:p>
            <a:pPr lvl="1"/>
            <a:r>
              <a:rPr lang="en-US" dirty="0"/>
              <a:t>Physical</a:t>
            </a:r>
          </a:p>
          <a:p>
            <a:pPr lvl="1"/>
            <a:r>
              <a:rPr lang="en-US" dirty="0"/>
              <a:t>Psychological</a:t>
            </a:r>
          </a:p>
          <a:p>
            <a:pPr lvl="1"/>
            <a:r>
              <a:rPr lang="en-US" dirty="0"/>
              <a:t>Environmental</a:t>
            </a:r>
          </a:p>
          <a:p>
            <a:pPr lvl="1"/>
            <a:r>
              <a:rPr lang="en-US" dirty="0"/>
              <a:t>Social</a:t>
            </a:r>
          </a:p>
          <a:p>
            <a:pPr lvl="1"/>
            <a:r>
              <a:rPr lang="en-US" dirty="0"/>
              <a:t>Cultural</a:t>
            </a:r>
          </a:p>
          <a:p>
            <a:pPr lvl="1"/>
            <a:endParaRPr lang="en-US" dirty="0"/>
          </a:p>
          <a:p>
            <a:pPr lvl="1"/>
            <a:endParaRPr lang="en-US" dirty="0"/>
          </a:p>
          <a:p>
            <a:pPr lvl="1"/>
            <a:endParaRPr lang="en-US" dirty="0"/>
          </a:p>
          <a:p>
            <a:pPr lvl="1"/>
            <a:endParaRPr lang="en-US" dirty="0"/>
          </a:p>
          <a:p>
            <a:pPr lvl="1"/>
            <a:endParaRPr lang="en-US" sz="3200" dirty="0"/>
          </a:p>
          <a:p>
            <a:pPr lvl="1"/>
            <a:r>
              <a:rPr lang="en-US" dirty="0"/>
              <a:t>Cognitive</a:t>
            </a:r>
          </a:p>
          <a:p>
            <a:pPr lvl="1"/>
            <a:r>
              <a:rPr lang="en-US" dirty="0"/>
              <a:t>Functional</a:t>
            </a:r>
          </a:p>
          <a:p>
            <a:pPr lvl="1"/>
            <a:r>
              <a:rPr lang="en-US" dirty="0"/>
              <a:t>Developmental</a:t>
            </a:r>
          </a:p>
          <a:p>
            <a:pPr lvl="1"/>
            <a:r>
              <a:rPr lang="en-US" dirty="0"/>
              <a:t>Economic</a:t>
            </a:r>
          </a:p>
          <a:p>
            <a:pPr lvl="1"/>
            <a:r>
              <a:rPr lang="en-US" dirty="0"/>
              <a:t>Lifestyle</a:t>
            </a:r>
          </a:p>
          <a:p>
            <a:pPr lvl="1"/>
            <a:r>
              <a:rPr lang="en-US" dirty="0"/>
              <a:t>Spiritual</a:t>
            </a:r>
          </a:p>
          <a:p>
            <a:endParaRPr lang="en-US" dirty="0"/>
          </a:p>
        </p:txBody>
      </p:sp>
      <p:sp>
        <p:nvSpPr>
          <p:cNvPr id="2" name="Slide Number Placeholder 1">
            <a:extLst>
              <a:ext uri="{FF2B5EF4-FFF2-40B4-BE49-F238E27FC236}">
                <a16:creationId xmlns:a16="http://schemas.microsoft.com/office/drawing/2014/main" id="{A656B0C2-01B9-1439-79F9-5CD473B51EE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33</a:t>
            </a:fld>
            <a:endParaRPr lang="en-US"/>
          </a:p>
        </p:txBody>
      </p:sp>
    </p:spTree>
    <p:extLst>
      <p:ext uri="{BB962C8B-B14F-4D97-AF65-F5344CB8AC3E}">
        <p14:creationId xmlns:p14="http://schemas.microsoft.com/office/powerpoint/2010/main" val="14206970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15812-78B6-BF8D-8CBC-F696C03E7E6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F3FF5F9-F0AB-CB8A-5C9D-0E00FA99C72E}"/>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Diagnosis</a:t>
            </a:r>
          </a:p>
        </p:txBody>
      </p:sp>
      <p:sp>
        <p:nvSpPr>
          <p:cNvPr id="5" name="Content Placeholder 4">
            <a:extLst>
              <a:ext uri="{FF2B5EF4-FFF2-40B4-BE49-F238E27FC236}">
                <a16:creationId xmlns:a16="http://schemas.microsoft.com/office/drawing/2014/main" id="{DF0D2333-5618-7131-3FD4-4762543961A0}"/>
              </a:ext>
            </a:extLst>
          </p:cNvPr>
          <p:cNvSpPr>
            <a:spLocks noGrp="1"/>
          </p:cNvSpPr>
          <p:nvPr>
            <p:ph idx="1"/>
          </p:nvPr>
        </p:nvSpPr>
        <p:spPr/>
        <p:txBody>
          <a:bodyPr/>
          <a:lstStyle/>
          <a:p>
            <a:r>
              <a:rPr lang="en-US" dirty="0"/>
              <a:t>Based on whole-person assessment data</a:t>
            </a:r>
          </a:p>
          <a:p>
            <a:r>
              <a:rPr lang="en-US" dirty="0"/>
              <a:t>Prioritized based on level of threat</a:t>
            </a:r>
          </a:p>
          <a:p>
            <a:pPr lvl="1"/>
            <a:r>
              <a:rPr lang="en-US" dirty="0"/>
              <a:t>The healthcare consumer’s preferences</a:t>
            </a:r>
          </a:p>
          <a:p>
            <a:pPr lvl="1"/>
            <a:r>
              <a:rPr lang="en-US" dirty="0"/>
              <a:t>The clinical assessment of the healthcare consumer’s problems or potential problems</a:t>
            </a:r>
          </a:p>
          <a:p>
            <a:r>
              <a:rPr lang="en-US" dirty="0"/>
              <a:t>Spiritual care is central</a:t>
            </a:r>
          </a:p>
          <a:p>
            <a:endParaRPr lang="en-US" dirty="0"/>
          </a:p>
        </p:txBody>
      </p:sp>
      <p:sp>
        <p:nvSpPr>
          <p:cNvPr id="2" name="Slide Number Placeholder 1">
            <a:extLst>
              <a:ext uri="{FF2B5EF4-FFF2-40B4-BE49-F238E27FC236}">
                <a16:creationId xmlns:a16="http://schemas.microsoft.com/office/drawing/2014/main" id="{16BA96B6-7E52-6553-0779-09712375B2B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34</a:t>
            </a:fld>
            <a:endParaRPr lang="en-US"/>
          </a:p>
        </p:txBody>
      </p:sp>
    </p:spTree>
    <p:extLst>
      <p:ext uri="{BB962C8B-B14F-4D97-AF65-F5344CB8AC3E}">
        <p14:creationId xmlns:p14="http://schemas.microsoft.com/office/powerpoint/2010/main" val="5149665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D7539-4004-648D-878F-C6DB18D6A1B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216008C-C7B4-25C0-320D-9E32AEF48E11}"/>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Outcomes Identification</a:t>
            </a:r>
          </a:p>
        </p:txBody>
      </p:sp>
      <p:sp>
        <p:nvSpPr>
          <p:cNvPr id="5" name="Content Placeholder 4">
            <a:extLst>
              <a:ext uri="{FF2B5EF4-FFF2-40B4-BE49-F238E27FC236}">
                <a16:creationId xmlns:a16="http://schemas.microsoft.com/office/drawing/2014/main" id="{D9EE9BFB-91ED-CBB2-3C54-0AA24077DA1D}"/>
              </a:ext>
            </a:extLst>
          </p:cNvPr>
          <p:cNvSpPr>
            <a:spLocks noGrp="1"/>
          </p:cNvSpPr>
          <p:nvPr>
            <p:ph idx="1"/>
          </p:nvPr>
        </p:nvSpPr>
        <p:spPr/>
        <p:txBody>
          <a:bodyPr/>
          <a:lstStyle/>
          <a:p>
            <a:r>
              <a:rPr lang="en-US" dirty="0"/>
              <a:t>Measurable goals and outcomes</a:t>
            </a:r>
          </a:p>
          <a:p>
            <a:r>
              <a:rPr lang="en-US" dirty="0"/>
              <a:t>SMART Goals</a:t>
            </a:r>
          </a:p>
          <a:p>
            <a:r>
              <a:rPr lang="en-US" dirty="0"/>
              <a:t>Characteristics of nursing goals</a:t>
            </a:r>
          </a:p>
          <a:p>
            <a:pPr lvl="1"/>
            <a:r>
              <a:rPr lang="en-US" dirty="0"/>
              <a:t>Patient-centered</a:t>
            </a:r>
          </a:p>
          <a:p>
            <a:pPr lvl="1"/>
            <a:r>
              <a:rPr lang="en-US" dirty="0"/>
              <a:t>Address one response</a:t>
            </a:r>
          </a:p>
          <a:p>
            <a:pPr lvl="1"/>
            <a:r>
              <a:rPr lang="en-US" dirty="0"/>
              <a:t>Observable and measurable</a:t>
            </a:r>
          </a:p>
          <a:p>
            <a:pPr lvl="1"/>
            <a:r>
              <a:rPr lang="en-US" dirty="0"/>
              <a:t>Behavioral</a:t>
            </a:r>
          </a:p>
          <a:p>
            <a:pPr lvl="1"/>
            <a:r>
              <a:rPr lang="en-US" dirty="0"/>
              <a:t>Target date and time</a:t>
            </a:r>
          </a:p>
          <a:p>
            <a:endParaRPr lang="en-US" dirty="0"/>
          </a:p>
        </p:txBody>
      </p:sp>
      <p:sp>
        <p:nvSpPr>
          <p:cNvPr id="2" name="Slide Number Placeholder 1">
            <a:extLst>
              <a:ext uri="{FF2B5EF4-FFF2-40B4-BE49-F238E27FC236}">
                <a16:creationId xmlns:a16="http://schemas.microsoft.com/office/drawing/2014/main" id="{AF12ED8A-F739-8137-8ABE-BFA0DCF8E62E}"/>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35</a:t>
            </a:fld>
            <a:endParaRPr lang="en-US"/>
          </a:p>
        </p:txBody>
      </p:sp>
    </p:spTree>
    <p:extLst>
      <p:ext uri="{BB962C8B-B14F-4D97-AF65-F5344CB8AC3E}">
        <p14:creationId xmlns:p14="http://schemas.microsoft.com/office/powerpoint/2010/main" val="985670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DBD5E-531D-F5A7-B989-AF9F65C74AC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3111252-81A3-97ED-A9A4-C7F564BC3B18}"/>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Planning</a:t>
            </a:r>
          </a:p>
        </p:txBody>
      </p:sp>
      <p:sp>
        <p:nvSpPr>
          <p:cNvPr id="5" name="Content Placeholder 4">
            <a:extLst>
              <a:ext uri="{FF2B5EF4-FFF2-40B4-BE49-F238E27FC236}">
                <a16:creationId xmlns:a16="http://schemas.microsoft.com/office/drawing/2014/main" id="{0E27F560-0DC7-0550-3E2D-4A804FA9FB64}"/>
              </a:ext>
            </a:extLst>
          </p:cNvPr>
          <p:cNvSpPr>
            <a:spLocks noGrp="1"/>
          </p:cNvSpPr>
          <p:nvPr>
            <p:ph idx="1"/>
          </p:nvPr>
        </p:nvSpPr>
        <p:spPr/>
        <p:txBody>
          <a:bodyPr/>
          <a:lstStyle/>
          <a:p>
            <a:r>
              <a:rPr lang="en-US" dirty="0"/>
              <a:t>Links outcomes to nursing interventions</a:t>
            </a:r>
          </a:p>
          <a:p>
            <a:r>
              <a:rPr lang="en-US" dirty="0"/>
              <a:t>It is imperative that FCNs use high-level critical thinking skills</a:t>
            </a:r>
          </a:p>
          <a:p>
            <a:r>
              <a:rPr lang="en-US" dirty="0"/>
              <a:t>At present:</a:t>
            </a:r>
          </a:p>
          <a:p>
            <a:pPr lvl="1"/>
            <a:r>
              <a:rPr lang="en-US" dirty="0"/>
              <a:t>There has been no litigation against an FCN</a:t>
            </a:r>
          </a:p>
          <a:p>
            <a:pPr lvl="1"/>
            <a:r>
              <a:rPr lang="en-US" dirty="0"/>
              <a:t>Faith community nursing is not a reimbursable healthcare service</a:t>
            </a:r>
          </a:p>
          <a:p>
            <a:pPr lvl="1"/>
            <a:r>
              <a:rPr lang="en-US" dirty="0"/>
              <a:t>Government mandates enforcing documentation by nurses have not applied to FCN practice; however, nursing standards and state practice acts do</a:t>
            </a:r>
          </a:p>
          <a:p>
            <a:pPr lvl="1"/>
            <a:r>
              <a:rPr lang="en-US" dirty="0"/>
              <a:t>The FCN’s documentation is a critical source od research data</a:t>
            </a:r>
          </a:p>
          <a:p>
            <a:endParaRPr lang="en-US" dirty="0"/>
          </a:p>
        </p:txBody>
      </p:sp>
      <p:sp>
        <p:nvSpPr>
          <p:cNvPr id="2" name="Slide Number Placeholder 1">
            <a:extLst>
              <a:ext uri="{FF2B5EF4-FFF2-40B4-BE49-F238E27FC236}">
                <a16:creationId xmlns:a16="http://schemas.microsoft.com/office/drawing/2014/main" id="{9DAA6D33-B6AD-C1F3-57B9-62ED2C58AFB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36</a:t>
            </a:fld>
            <a:endParaRPr lang="en-US"/>
          </a:p>
        </p:txBody>
      </p:sp>
    </p:spTree>
    <p:extLst>
      <p:ext uri="{BB962C8B-B14F-4D97-AF65-F5344CB8AC3E}">
        <p14:creationId xmlns:p14="http://schemas.microsoft.com/office/powerpoint/2010/main" val="18851446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DD481-E799-BC34-66D1-3972B463C33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6EAB50E-A624-505C-E236-7D65475A4C51}"/>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Implementation</a:t>
            </a:r>
          </a:p>
        </p:txBody>
      </p:sp>
      <p:sp>
        <p:nvSpPr>
          <p:cNvPr id="5" name="Content Placeholder 4">
            <a:extLst>
              <a:ext uri="{FF2B5EF4-FFF2-40B4-BE49-F238E27FC236}">
                <a16:creationId xmlns:a16="http://schemas.microsoft.com/office/drawing/2014/main" id="{26C4FCD3-85D0-7A57-BE63-ACF4A3AD85AC}"/>
              </a:ext>
            </a:extLst>
          </p:cNvPr>
          <p:cNvSpPr>
            <a:spLocks noGrp="1"/>
          </p:cNvSpPr>
          <p:nvPr>
            <p:ph idx="1"/>
          </p:nvPr>
        </p:nvSpPr>
        <p:spPr/>
        <p:txBody>
          <a:bodyPr/>
          <a:lstStyle/>
          <a:p>
            <a:r>
              <a:rPr lang="en-US" dirty="0"/>
              <a:t>Plan of care and documenting the process</a:t>
            </a:r>
          </a:p>
          <a:p>
            <a:r>
              <a:rPr lang="en-US" dirty="0"/>
              <a:t>Includes documenting nurse-initiated actions</a:t>
            </a:r>
          </a:p>
          <a:p>
            <a:r>
              <a:rPr lang="en-US" dirty="0"/>
              <a:t>Nursing classification systems offer standardized language for interventions</a:t>
            </a:r>
          </a:p>
          <a:p>
            <a:endParaRPr lang="en-US" dirty="0"/>
          </a:p>
        </p:txBody>
      </p:sp>
      <p:sp>
        <p:nvSpPr>
          <p:cNvPr id="2" name="Slide Number Placeholder 1">
            <a:extLst>
              <a:ext uri="{FF2B5EF4-FFF2-40B4-BE49-F238E27FC236}">
                <a16:creationId xmlns:a16="http://schemas.microsoft.com/office/drawing/2014/main" id="{2C23FB06-4741-BDAA-405E-2235B382186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37</a:t>
            </a:fld>
            <a:endParaRPr lang="en-US"/>
          </a:p>
        </p:txBody>
      </p:sp>
    </p:spTree>
    <p:extLst>
      <p:ext uri="{BB962C8B-B14F-4D97-AF65-F5344CB8AC3E}">
        <p14:creationId xmlns:p14="http://schemas.microsoft.com/office/powerpoint/2010/main" val="23895813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6C717-9D30-7E01-DF71-EEF1314AB45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00786B5-75AA-DA41-6F68-32DAC4FF3A17}"/>
              </a:ext>
            </a:extLst>
          </p:cNvPr>
          <p:cNvSpPr>
            <a:spLocks noGrp="1"/>
          </p:cNvSpPr>
          <p:nvPr>
            <p:ph type="title"/>
          </p:nvPr>
        </p:nvSpPr>
        <p:spPr>
          <a:xfrm>
            <a:off x="838200" y="365125"/>
            <a:ext cx="10515600" cy="1325880"/>
          </a:xfrm>
        </p:spPr>
        <p:txBody>
          <a:bodyPr>
            <a:normAutofit/>
          </a:bodyPr>
          <a:lstStyle/>
          <a:p>
            <a:r>
              <a:rPr lang="en-US" sz="4000" dirty="0">
                <a:effectLst>
                  <a:outerShdw blurRad="38100" dist="38100" dir="2700000" algn="tl">
                    <a:srgbClr val="000000">
                      <a:alpha val="43137"/>
                    </a:srgbClr>
                  </a:outerShdw>
                </a:effectLst>
              </a:rPr>
              <a:t>Evaluation</a:t>
            </a:r>
          </a:p>
        </p:txBody>
      </p:sp>
      <p:sp>
        <p:nvSpPr>
          <p:cNvPr id="5" name="Content Placeholder 4">
            <a:extLst>
              <a:ext uri="{FF2B5EF4-FFF2-40B4-BE49-F238E27FC236}">
                <a16:creationId xmlns:a16="http://schemas.microsoft.com/office/drawing/2014/main" id="{A1938C1F-1236-A2FF-721E-F88EB06F8B55}"/>
              </a:ext>
            </a:extLst>
          </p:cNvPr>
          <p:cNvSpPr>
            <a:spLocks noGrp="1"/>
          </p:cNvSpPr>
          <p:nvPr>
            <p:ph idx="1"/>
          </p:nvPr>
        </p:nvSpPr>
        <p:spPr/>
        <p:txBody>
          <a:bodyPr/>
          <a:lstStyle/>
          <a:p>
            <a:r>
              <a:rPr lang="en-US" dirty="0"/>
              <a:t>Healthcare consumer’s response to care is key</a:t>
            </a:r>
          </a:p>
          <a:p>
            <a:r>
              <a:rPr lang="en-US" dirty="0"/>
              <a:t>It is important to evaluate the healthcare consumer’s self-management</a:t>
            </a:r>
          </a:p>
          <a:p>
            <a:r>
              <a:rPr lang="en-US" dirty="0"/>
              <a:t>Document spiritual care outcomes</a:t>
            </a:r>
          </a:p>
          <a:p>
            <a:endParaRPr lang="en-US" dirty="0"/>
          </a:p>
        </p:txBody>
      </p:sp>
      <p:sp>
        <p:nvSpPr>
          <p:cNvPr id="2" name="Slide Number Placeholder 1">
            <a:extLst>
              <a:ext uri="{FF2B5EF4-FFF2-40B4-BE49-F238E27FC236}">
                <a16:creationId xmlns:a16="http://schemas.microsoft.com/office/drawing/2014/main" id="{70EA1779-3029-D474-79A7-C1F760D6A440}"/>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38</a:t>
            </a:fld>
            <a:endParaRPr lang="en-US"/>
          </a:p>
        </p:txBody>
      </p:sp>
    </p:spTree>
    <p:extLst>
      <p:ext uri="{BB962C8B-B14F-4D97-AF65-F5344CB8AC3E}">
        <p14:creationId xmlns:p14="http://schemas.microsoft.com/office/powerpoint/2010/main" val="34333221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Using Aggregated Documentation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984443"/>
            <a:ext cx="10515600" cy="4192520"/>
          </a:xfrm>
        </p:spPr>
        <p:txBody>
          <a:bodyPr>
            <a:normAutofit/>
          </a:bodyPr>
          <a:lstStyle/>
          <a:p>
            <a:r>
              <a:rPr lang="en-US" dirty="0"/>
              <a:t>Group-focused interventions</a:t>
            </a:r>
          </a:p>
          <a:p>
            <a:r>
              <a:rPr lang="en-US" dirty="0"/>
              <a:t>Individual healthcare consumer encounters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39</a:t>
            </a:fld>
            <a:endParaRPr lang="en-US"/>
          </a:p>
        </p:txBody>
      </p:sp>
    </p:spTree>
    <p:extLst>
      <p:ext uri="{BB962C8B-B14F-4D97-AF65-F5344CB8AC3E}">
        <p14:creationId xmlns:p14="http://schemas.microsoft.com/office/powerpoint/2010/main" val="2683130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0859C-D032-00EB-06F0-D4FCB42FC4F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743E5DE-04D1-54E6-34D6-834F35377E8E}"/>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Using Aggregated Documentation (continued)</a:t>
            </a:r>
          </a:p>
        </p:txBody>
      </p:sp>
      <p:sp>
        <p:nvSpPr>
          <p:cNvPr id="5" name="Content Placeholder 4">
            <a:extLst>
              <a:ext uri="{FF2B5EF4-FFF2-40B4-BE49-F238E27FC236}">
                <a16:creationId xmlns:a16="http://schemas.microsoft.com/office/drawing/2014/main" id="{58DFB41E-FF95-B85E-076F-FF106A511EF1}"/>
              </a:ext>
            </a:extLst>
          </p:cNvPr>
          <p:cNvSpPr>
            <a:spLocks noGrp="1"/>
          </p:cNvSpPr>
          <p:nvPr>
            <p:ph idx="1"/>
          </p:nvPr>
        </p:nvSpPr>
        <p:spPr>
          <a:xfrm>
            <a:off x="838200" y="1984443"/>
            <a:ext cx="10515600" cy="4192520"/>
          </a:xfrm>
        </p:spPr>
        <p:txBody>
          <a:bodyPr>
            <a:normAutofit lnSpcReduction="10000"/>
          </a:bodyPr>
          <a:lstStyle/>
          <a:p>
            <a:pPr marL="0" indent="0">
              <a:buNone/>
            </a:pPr>
            <a:r>
              <a:rPr lang="en-US" dirty="0">
                <a:solidFill>
                  <a:srgbClr val="215F9A"/>
                </a:solidFill>
              </a:rPr>
              <a:t>When aggregating documented date:</a:t>
            </a:r>
          </a:p>
          <a:p>
            <a:r>
              <a:rPr lang="en-US" dirty="0"/>
              <a:t>Identify best practice interventions and programs</a:t>
            </a:r>
          </a:p>
          <a:p>
            <a:r>
              <a:rPr lang="en-US" dirty="0"/>
              <a:t>Demonstrate quality of care and outcomes of nursing care</a:t>
            </a:r>
          </a:p>
          <a:p>
            <a:r>
              <a:rPr lang="en-US" dirty="0"/>
              <a:t>Identify health needs of groups and faith community</a:t>
            </a:r>
          </a:p>
          <a:p>
            <a:r>
              <a:rPr lang="en-US" dirty="0"/>
              <a:t>Provide evidence to advocate for a resource, a health issue, or a needed service</a:t>
            </a:r>
          </a:p>
          <a:p>
            <a:r>
              <a:rPr lang="en-US" dirty="0"/>
              <a:t>Demonstrate achievement of standards of practice</a:t>
            </a:r>
          </a:p>
          <a:p>
            <a:r>
              <a:rPr lang="en-US" dirty="0"/>
              <a:t>Evaluate ministry programs and facilitate planning</a:t>
            </a:r>
          </a:p>
          <a:p>
            <a:r>
              <a:rPr lang="en-US" dirty="0"/>
              <a:t>Communicate the extent and characteristics of the FCN’s practice</a:t>
            </a:r>
          </a:p>
          <a:p>
            <a:endParaRPr lang="en-US" dirty="0"/>
          </a:p>
        </p:txBody>
      </p:sp>
      <p:sp>
        <p:nvSpPr>
          <p:cNvPr id="2" name="Slide Number Placeholder 1">
            <a:extLst>
              <a:ext uri="{FF2B5EF4-FFF2-40B4-BE49-F238E27FC236}">
                <a16:creationId xmlns:a16="http://schemas.microsoft.com/office/drawing/2014/main" id="{A70F6A9D-2DEE-638D-B0ED-8B993F89DDE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40</a:t>
            </a:fld>
            <a:endParaRPr lang="en-US"/>
          </a:p>
        </p:txBody>
      </p:sp>
    </p:spTree>
    <p:extLst>
      <p:ext uri="{BB962C8B-B14F-4D97-AF65-F5344CB8AC3E}">
        <p14:creationId xmlns:p14="http://schemas.microsoft.com/office/powerpoint/2010/main" val="2310459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Documenting FCN Administrative Activities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2042809"/>
            <a:ext cx="10515600" cy="4134154"/>
          </a:xfrm>
        </p:spPr>
        <p:txBody>
          <a:bodyPr/>
          <a:lstStyle/>
          <a:p>
            <a:r>
              <a:rPr lang="en-US" dirty="0"/>
              <a:t>Office work</a:t>
            </a:r>
          </a:p>
          <a:p>
            <a:r>
              <a:rPr lang="en-US" dirty="0"/>
              <a:t>Meetings and church functions</a:t>
            </a:r>
          </a:p>
          <a:p>
            <a:r>
              <a:rPr lang="en-US" dirty="0"/>
              <a:t>Providing information</a:t>
            </a:r>
          </a:p>
          <a:p>
            <a:r>
              <a:rPr lang="en-US" dirty="0"/>
              <a:t>Supporting volunteer activities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41</a:t>
            </a:fld>
            <a:endParaRPr lang="en-US"/>
          </a:p>
        </p:txBody>
      </p:sp>
    </p:spTree>
    <p:extLst>
      <p:ext uri="{BB962C8B-B14F-4D97-AF65-F5344CB8AC3E}">
        <p14:creationId xmlns:p14="http://schemas.microsoft.com/office/powerpoint/2010/main" val="4021274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47A7E-3954-580B-37A6-6F67411CE66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86FCFC0-D6AD-2A52-77B7-8F161C7D4FAC}"/>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1CBCFF0D-C750-8FB5-92AF-C49B4582F732}"/>
              </a:ext>
            </a:extLst>
          </p:cNvPr>
          <p:cNvSpPr>
            <a:spLocks noGrp="1"/>
          </p:cNvSpPr>
          <p:nvPr>
            <p:ph sz="half" idx="1"/>
          </p:nvPr>
        </p:nvSpPr>
        <p:spPr>
          <a:xfrm>
            <a:off x="838200" y="1825625"/>
            <a:ext cx="5181600" cy="4351338"/>
          </a:xfrm>
        </p:spPr>
        <p:txBody>
          <a:bodyPr>
            <a:normAutofit/>
          </a:bodyPr>
          <a:lstStyle/>
          <a:p>
            <a:pPr marL="0" indent="0">
              <a:buNone/>
            </a:pPr>
            <a:r>
              <a:rPr lang="en-US" dirty="0"/>
              <a:t>What type of documentation do you think will be most usable in your faith community?</a:t>
            </a:r>
          </a:p>
          <a:p>
            <a:endParaRPr lang="en-US" dirty="0"/>
          </a:p>
        </p:txBody>
      </p:sp>
      <p:pic>
        <p:nvPicPr>
          <p:cNvPr id="3" name="Picture 2">
            <a:extLst>
              <a:ext uri="{FF2B5EF4-FFF2-40B4-BE49-F238E27FC236}">
                <a16:creationId xmlns:a16="http://schemas.microsoft.com/office/drawing/2014/main" id="{A7E9DF00-CA14-D13A-650E-EA54D15B5CA1}"/>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BA068712-9766-16AA-8432-354E4D32B338}"/>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42</a:t>
            </a:fld>
            <a:endParaRPr lang="en-US"/>
          </a:p>
        </p:txBody>
      </p:sp>
    </p:spTree>
    <p:extLst>
      <p:ext uri="{BB962C8B-B14F-4D97-AF65-F5344CB8AC3E}">
        <p14:creationId xmlns:p14="http://schemas.microsoft.com/office/powerpoint/2010/main" val="31361175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a:effectLst>
                  <a:outerShdw blurRad="38100" dist="38100" dir="2700000" algn="tl">
                    <a:srgbClr val="000000">
                      <a:alpha val="43137"/>
                    </a:srgbClr>
                  </a:outerShdw>
                </a:effectLst>
              </a:rPr>
              <a:t>Outcome 4</a:t>
            </a:r>
            <a:br>
              <a:rPr lang="en-US">
                <a:effectLst>
                  <a:outerShdw blurRad="38100" dist="38100" dir="2700000" algn="tl">
                    <a:srgbClr val="000000">
                      <a:alpha val="43137"/>
                    </a:srgbClr>
                  </a:outerShdw>
                </a:effectLst>
              </a:rPr>
            </a:br>
            <a:endParaRPr lang="en-US">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Use accountable strategies to manage documentation data and client records.</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43</a:t>
            </a:fld>
            <a:endParaRPr lang="en-US"/>
          </a:p>
        </p:txBody>
      </p:sp>
    </p:spTree>
    <p:extLst>
      <p:ext uri="{BB962C8B-B14F-4D97-AF65-F5344CB8AC3E}">
        <p14:creationId xmlns:p14="http://schemas.microsoft.com/office/powerpoint/2010/main" val="15256825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Processes for Managing Documented Data</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t>The FCN should use appropriate record-keeping processes to maintain documented data according to practice standards in a faith community setting.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44</a:t>
            </a:fld>
            <a:endParaRPr lang="en-US"/>
          </a:p>
        </p:txBody>
      </p:sp>
    </p:spTree>
    <p:extLst>
      <p:ext uri="{BB962C8B-B14F-4D97-AF65-F5344CB8AC3E}">
        <p14:creationId xmlns:p14="http://schemas.microsoft.com/office/powerpoint/2010/main" val="6721869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2561F-04F8-FCB5-4804-0436BFBC813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9DAB13-2C38-AE79-2721-2E22C9407BBF}"/>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Prioritize Confidentiality</a:t>
            </a:r>
          </a:p>
        </p:txBody>
      </p:sp>
      <p:sp>
        <p:nvSpPr>
          <p:cNvPr id="5" name="Content Placeholder 4">
            <a:extLst>
              <a:ext uri="{FF2B5EF4-FFF2-40B4-BE49-F238E27FC236}">
                <a16:creationId xmlns:a16="http://schemas.microsoft.com/office/drawing/2014/main" id="{657FBF6F-791C-D19D-F79C-488FFF73DCDD}"/>
              </a:ext>
            </a:extLst>
          </p:cNvPr>
          <p:cNvSpPr>
            <a:spLocks noGrp="1"/>
          </p:cNvSpPr>
          <p:nvPr>
            <p:ph idx="1"/>
          </p:nvPr>
        </p:nvSpPr>
        <p:spPr/>
        <p:txBody>
          <a:bodyPr/>
          <a:lstStyle/>
          <a:p>
            <a:r>
              <a:rPr lang="en-US" dirty="0"/>
              <a:t>Locked cabinet</a:t>
            </a:r>
          </a:p>
          <a:p>
            <a:r>
              <a:rPr lang="en-US" dirty="0"/>
              <a:t>Password protected system</a:t>
            </a:r>
          </a:p>
          <a:p>
            <a:endParaRPr lang="en-US" dirty="0"/>
          </a:p>
          <a:p>
            <a:endParaRPr lang="en-US" dirty="0"/>
          </a:p>
        </p:txBody>
      </p:sp>
      <p:sp>
        <p:nvSpPr>
          <p:cNvPr id="2" name="Slide Number Placeholder 1">
            <a:extLst>
              <a:ext uri="{FF2B5EF4-FFF2-40B4-BE49-F238E27FC236}">
                <a16:creationId xmlns:a16="http://schemas.microsoft.com/office/drawing/2014/main" id="{AB126413-04D1-1875-46CC-D7C585B398F1}"/>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45</a:t>
            </a:fld>
            <a:endParaRPr lang="en-US"/>
          </a:p>
        </p:txBody>
      </p:sp>
    </p:spTree>
    <p:extLst>
      <p:ext uri="{BB962C8B-B14F-4D97-AF65-F5344CB8AC3E}">
        <p14:creationId xmlns:p14="http://schemas.microsoft.com/office/powerpoint/2010/main" val="23412284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If you heard an FCN say, “Caring for my client is more important than documenting—besides, I’m not paid, so it’s not needed,” how would you respond? What is the rationale for your response?</a:t>
            </a:r>
          </a:p>
          <a:p>
            <a:endParaRPr lang="en-US" dirty="0"/>
          </a:p>
        </p:txBody>
      </p:sp>
      <p:pic>
        <p:nvPicPr>
          <p:cNvPr id="3" name="Picture 2">
            <a:extLst>
              <a:ext uri="{FF2B5EF4-FFF2-40B4-BE49-F238E27FC236}">
                <a16:creationId xmlns:a16="http://schemas.microsoft.com/office/drawing/2014/main" id="{7D4001D0-8A82-A34C-8CA3-2C4C99B2E2C2}"/>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46</a:t>
            </a:fld>
            <a:endParaRPr lang="en-US"/>
          </a:p>
        </p:txBody>
      </p:sp>
    </p:spTree>
    <p:extLst>
      <p:ext uri="{BB962C8B-B14F-4D97-AF65-F5344CB8AC3E}">
        <p14:creationId xmlns:p14="http://schemas.microsoft.com/office/powerpoint/2010/main" val="8371995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638773"/>
          </a:xfrm>
        </p:spPr>
        <p:txBody>
          <a:bodyPr>
            <a:normAutofit/>
          </a:bodyPr>
          <a:lstStyle/>
          <a:p>
            <a:r>
              <a:rPr lang="en-US" sz="4000" dirty="0">
                <a:effectLst>
                  <a:outerShdw blurRad="38100" dist="38100" dir="2700000" algn="tl">
                    <a:srgbClr val="000000">
                      <a:alpha val="43137"/>
                    </a:srgbClr>
                  </a:outerShdw>
                </a:effectLst>
              </a:rPr>
              <a:t>Policies and Procedures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2003897"/>
            <a:ext cx="10515600" cy="4173065"/>
          </a:xfrm>
        </p:spPr>
        <p:txBody>
          <a:bodyPr/>
          <a:lstStyle/>
          <a:p>
            <a:r>
              <a:rPr lang="en-US" dirty="0"/>
              <a:t>Must address</a:t>
            </a:r>
          </a:p>
          <a:p>
            <a:pPr lvl="1"/>
            <a:r>
              <a:rPr lang="en-US" dirty="0"/>
              <a:t>Confidentiality of the records</a:t>
            </a:r>
          </a:p>
          <a:p>
            <a:pPr lvl="1"/>
            <a:r>
              <a:rPr lang="en-US" dirty="0"/>
              <a:t>Storage of the records</a:t>
            </a:r>
          </a:p>
          <a:p>
            <a:pPr lvl="1"/>
            <a:r>
              <a:rPr lang="en-US" dirty="0"/>
              <a:t>Backing up of electronic record systems</a:t>
            </a:r>
          </a:p>
          <a:p>
            <a:pPr lvl="1"/>
            <a:r>
              <a:rPr lang="en-US" dirty="0"/>
              <a:t>File transfer or release of records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47</a:t>
            </a:fld>
            <a:endParaRPr lang="en-US"/>
          </a:p>
        </p:txBody>
      </p:sp>
    </p:spTree>
    <p:extLst>
      <p:ext uri="{BB962C8B-B14F-4D97-AF65-F5344CB8AC3E}">
        <p14:creationId xmlns:p14="http://schemas.microsoft.com/office/powerpoint/2010/main" val="23481825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8BF1E-4A6A-8E42-3AF2-6208AE72636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FE23EF-36AE-6FB1-4D75-1166B5860427}"/>
              </a:ext>
            </a:extLst>
          </p:cNvPr>
          <p:cNvSpPr>
            <a:spLocks noGrp="1"/>
          </p:cNvSpPr>
          <p:nvPr>
            <p:ph type="title"/>
          </p:nvPr>
        </p:nvSpPr>
        <p:spPr>
          <a:xfrm>
            <a:off x="838200" y="365125"/>
            <a:ext cx="10515600" cy="1638773"/>
          </a:xfrm>
        </p:spPr>
        <p:txBody>
          <a:bodyPr>
            <a:normAutofit/>
          </a:bodyPr>
          <a:lstStyle/>
          <a:p>
            <a:r>
              <a:rPr lang="en-US" sz="4000" dirty="0">
                <a:effectLst>
                  <a:outerShdw blurRad="38100" dist="38100" dir="2700000" algn="tl">
                    <a:srgbClr val="000000">
                      <a:alpha val="43137"/>
                    </a:srgbClr>
                  </a:outerShdw>
                </a:effectLst>
              </a:rPr>
              <a:t>Ownership</a:t>
            </a:r>
          </a:p>
        </p:txBody>
      </p:sp>
      <p:sp>
        <p:nvSpPr>
          <p:cNvPr id="5" name="Content Placeholder 4">
            <a:extLst>
              <a:ext uri="{FF2B5EF4-FFF2-40B4-BE49-F238E27FC236}">
                <a16:creationId xmlns:a16="http://schemas.microsoft.com/office/drawing/2014/main" id="{DB21346A-5847-6849-03FE-46011756B951}"/>
              </a:ext>
            </a:extLst>
          </p:cNvPr>
          <p:cNvSpPr>
            <a:spLocks noGrp="1"/>
          </p:cNvSpPr>
          <p:nvPr>
            <p:ph idx="1"/>
          </p:nvPr>
        </p:nvSpPr>
        <p:spPr>
          <a:xfrm>
            <a:off x="838200" y="2003897"/>
            <a:ext cx="10515600" cy="4173065"/>
          </a:xfrm>
        </p:spPr>
        <p:txBody>
          <a:bodyPr/>
          <a:lstStyle/>
          <a:p>
            <a:r>
              <a:rPr lang="en-US" dirty="0"/>
              <a:t>Records are the property of the FCN and the healthcare consumer</a:t>
            </a:r>
          </a:p>
          <a:p>
            <a:r>
              <a:rPr lang="en-US" dirty="0"/>
              <a:t>Policies should be in place to direct handling of records if an FCN leaves the faith community or practice</a:t>
            </a:r>
          </a:p>
          <a:p>
            <a:endParaRPr lang="en-US" dirty="0"/>
          </a:p>
          <a:p>
            <a:endParaRPr lang="en-US" dirty="0"/>
          </a:p>
        </p:txBody>
      </p:sp>
      <p:sp>
        <p:nvSpPr>
          <p:cNvPr id="2" name="Slide Number Placeholder 1">
            <a:extLst>
              <a:ext uri="{FF2B5EF4-FFF2-40B4-BE49-F238E27FC236}">
                <a16:creationId xmlns:a16="http://schemas.microsoft.com/office/drawing/2014/main" id="{9AAC135E-734E-9DD0-9A55-B35EB51F791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48</a:t>
            </a:fld>
            <a:endParaRPr lang="en-US"/>
          </a:p>
        </p:txBody>
      </p:sp>
    </p:spTree>
    <p:extLst>
      <p:ext uri="{BB962C8B-B14F-4D97-AF65-F5344CB8AC3E}">
        <p14:creationId xmlns:p14="http://schemas.microsoft.com/office/powerpoint/2010/main" val="40891674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29885-F3E1-AA33-9FA1-C0A5FA2E2853}"/>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NOTE:</a:t>
            </a:r>
          </a:p>
        </p:txBody>
      </p:sp>
      <p:sp>
        <p:nvSpPr>
          <p:cNvPr id="3" name="Content Placeholder 2">
            <a:extLst>
              <a:ext uri="{FF2B5EF4-FFF2-40B4-BE49-F238E27FC236}">
                <a16:creationId xmlns:a16="http://schemas.microsoft.com/office/drawing/2014/main" id="{DB729D36-4C12-2DE8-3AE6-79E1F4F2A1B9}"/>
              </a:ext>
            </a:extLst>
          </p:cNvPr>
          <p:cNvSpPr>
            <a:spLocks noGrp="1"/>
          </p:cNvSpPr>
          <p:nvPr>
            <p:ph idx="1"/>
          </p:nvPr>
        </p:nvSpPr>
        <p:spPr/>
        <p:txBody>
          <a:bodyPr/>
          <a:lstStyle/>
          <a:p>
            <a:pPr marL="0" indent="0" algn="ctr">
              <a:buNone/>
            </a:pPr>
            <a:r>
              <a:rPr lang="en-US" b="1" dirty="0"/>
              <a:t>State requirements for length of retention of records and steps for their destruction vary. The FCN should consult their states Nurse Practice Act and applicable laws for more information.</a:t>
            </a:r>
          </a:p>
        </p:txBody>
      </p:sp>
    </p:spTree>
    <p:extLst>
      <p:ext uri="{BB962C8B-B14F-4D97-AF65-F5344CB8AC3E}">
        <p14:creationId xmlns:p14="http://schemas.microsoft.com/office/powerpoint/2010/main" val="3374887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 </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strategies can an FCN use when working with a care ministry to uphold protected health information of the patient being served by the ministry? </a:t>
            </a:r>
          </a:p>
        </p:txBody>
      </p:sp>
      <p:pic>
        <p:nvPicPr>
          <p:cNvPr id="3" name="Picture 2">
            <a:extLst>
              <a:ext uri="{FF2B5EF4-FFF2-40B4-BE49-F238E27FC236}">
                <a16:creationId xmlns:a16="http://schemas.microsoft.com/office/drawing/2014/main" id="{36F15023-E5D2-8BE4-AC1B-0950B9A767B4}"/>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50</a:t>
            </a:fld>
            <a:endParaRPr lang="en-US"/>
          </a:p>
        </p:txBody>
      </p:sp>
    </p:spTree>
    <p:extLst>
      <p:ext uri="{BB962C8B-B14F-4D97-AF65-F5344CB8AC3E}">
        <p14:creationId xmlns:p14="http://schemas.microsoft.com/office/powerpoint/2010/main" val="12764671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Processes for Communicating Documentation Data</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Release of any healthcare consumer information or records must follow legal and regulatory policies</a:t>
            </a:r>
          </a:p>
          <a:p>
            <a:r>
              <a:rPr lang="en-US" dirty="0"/>
              <a:t>Communication of individual healthcare consumer data requires special consideration</a:t>
            </a:r>
          </a:p>
          <a:p>
            <a:r>
              <a:rPr lang="en-US" dirty="0"/>
              <a:t>Methods of communication include:</a:t>
            </a:r>
          </a:p>
          <a:p>
            <a:pPr lvl="1"/>
            <a:r>
              <a:rPr lang="en-US" dirty="0"/>
              <a:t>In person</a:t>
            </a:r>
          </a:p>
          <a:p>
            <a:pPr lvl="1"/>
            <a:r>
              <a:rPr lang="en-US" dirty="0"/>
              <a:t>Via secured electronic transmission</a:t>
            </a:r>
          </a:p>
          <a:p>
            <a:pPr lvl="1"/>
            <a:r>
              <a:rPr lang="en-US" dirty="0"/>
              <a:t>Via telephone</a:t>
            </a:r>
          </a:p>
          <a:p>
            <a:pPr lvl="1"/>
            <a:r>
              <a:rPr lang="en-US" dirty="0"/>
              <a:t>In shared patient records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51</a:t>
            </a:fld>
            <a:endParaRPr lang="en-US"/>
          </a:p>
        </p:txBody>
      </p:sp>
    </p:spTree>
    <p:extLst>
      <p:ext uri="{BB962C8B-B14F-4D97-AF65-F5344CB8AC3E}">
        <p14:creationId xmlns:p14="http://schemas.microsoft.com/office/powerpoint/2010/main" val="20437911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918C0-B422-C6D2-1B61-87B7746C13A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0678426-1439-FFF3-76BF-7E05ADA1DFCB}"/>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The Read-Back Process</a:t>
            </a:r>
          </a:p>
        </p:txBody>
      </p:sp>
      <p:sp>
        <p:nvSpPr>
          <p:cNvPr id="5" name="Content Placeholder 4">
            <a:extLst>
              <a:ext uri="{FF2B5EF4-FFF2-40B4-BE49-F238E27FC236}">
                <a16:creationId xmlns:a16="http://schemas.microsoft.com/office/drawing/2014/main" id="{232B31E3-140B-729D-BA3B-176967742AA1}"/>
              </a:ext>
            </a:extLst>
          </p:cNvPr>
          <p:cNvSpPr>
            <a:spLocks noGrp="1"/>
          </p:cNvSpPr>
          <p:nvPr>
            <p:ph idx="1"/>
          </p:nvPr>
        </p:nvSpPr>
        <p:spPr/>
        <p:txBody>
          <a:bodyPr/>
          <a:lstStyle/>
          <a:p>
            <a:r>
              <a:rPr lang="en-US" dirty="0"/>
              <a:t>Write it down or enter via a patient portal</a:t>
            </a:r>
          </a:p>
          <a:p>
            <a:r>
              <a:rPr lang="en-US" dirty="0"/>
              <a:t>Read it back</a:t>
            </a:r>
          </a:p>
          <a:p>
            <a:r>
              <a:rPr lang="en-US" dirty="0"/>
              <a:t>Receive confirmation from the individual who gave the information</a:t>
            </a:r>
          </a:p>
          <a:p>
            <a:r>
              <a:rPr lang="en-US" dirty="0"/>
              <a:t>Document the date, time, name of person providing information, the information, and that read-back was performed</a:t>
            </a:r>
          </a:p>
        </p:txBody>
      </p:sp>
      <p:sp>
        <p:nvSpPr>
          <p:cNvPr id="2" name="Slide Number Placeholder 1">
            <a:extLst>
              <a:ext uri="{FF2B5EF4-FFF2-40B4-BE49-F238E27FC236}">
                <a16:creationId xmlns:a16="http://schemas.microsoft.com/office/drawing/2014/main" id="{C131B498-D84D-EBB7-2201-FB879658A99F}"/>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52</a:t>
            </a:fld>
            <a:endParaRPr lang="en-US"/>
          </a:p>
        </p:txBody>
      </p:sp>
    </p:spTree>
    <p:extLst>
      <p:ext uri="{BB962C8B-B14F-4D97-AF65-F5344CB8AC3E}">
        <p14:creationId xmlns:p14="http://schemas.microsoft.com/office/powerpoint/2010/main" val="12826575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910A2-A145-B30B-A322-AC86D1EB7A0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345048A-F185-2206-6E23-DC7A8F757AC5}"/>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SBAR Communication</a:t>
            </a:r>
          </a:p>
        </p:txBody>
      </p:sp>
      <p:sp>
        <p:nvSpPr>
          <p:cNvPr id="5" name="Content Placeholder 4">
            <a:extLst>
              <a:ext uri="{FF2B5EF4-FFF2-40B4-BE49-F238E27FC236}">
                <a16:creationId xmlns:a16="http://schemas.microsoft.com/office/drawing/2014/main" id="{F423417B-E4A4-2931-689D-A44AE8473733}"/>
              </a:ext>
            </a:extLst>
          </p:cNvPr>
          <p:cNvSpPr>
            <a:spLocks noGrp="1"/>
          </p:cNvSpPr>
          <p:nvPr>
            <p:ph idx="1"/>
          </p:nvPr>
        </p:nvSpPr>
        <p:spPr/>
        <p:txBody>
          <a:bodyPr/>
          <a:lstStyle/>
          <a:p>
            <a:r>
              <a:rPr lang="en-US" dirty="0"/>
              <a:t>(S) Situation</a:t>
            </a:r>
          </a:p>
          <a:p>
            <a:r>
              <a:rPr lang="en-US" dirty="0"/>
              <a:t>(B) Background</a:t>
            </a:r>
          </a:p>
          <a:p>
            <a:r>
              <a:rPr lang="en-US" dirty="0"/>
              <a:t>(A) Assessment</a:t>
            </a:r>
          </a:p>
          <a:p>
            <a:r>
              <a:rPr lang="en-US" dirty="0"/>
              <a:t>(R) Recommendation</a:t>
            </a:r>
          </a:p>
        </p:txBody>
      </p:sp>
      <p:sp>
        <p:nvSpPr>
          <p:cNvPr id="2" name="Slide Number Placeholder 1">
            <a:extLst>
              <a:ext uri="{FF2B5EF4-FFF2-40B4-BE49-F238E27FC236}">
                <a16:creationId xmlns:a16="http://schemas.microsoft.com/office/drawing/2014/main" id="{E5306F70-DD48-4C27-17B0-B57E6C34E3F4}"/>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53</a:t>
            </a:fld>
            <a:endParaRPr lang="en-US"/>
          </a:p>
        </p:txBody>
      </p:sp>
    </p:spTree>
    <p:extLst>
      <p:ext uri="{BB962C8B-B14F-4D97-AF65-F5344CB8AC3E}">
        <p14:creationId xmlns:p14="http://schemas.microsoft.com/office/powerpoint/2010/main" val="2641908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F540A-FB70-3564-BDC6-C221379C0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07F7745-C5AC-B9CF-FBB0-DC811EE117DC}"/>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SBAR Communication (continued)</a:t>
            </a:r>
          </a:p>
        </p:txBody>
      </p:sp>
      <p:sp>
        <p:nvSpPr>
          <p:cNvPr id="5" name="Content Placeholder 4">
            <a:extLst>
              <a:ext uri="{FF2B5EF4-FFF2-40B4-BE49-F238E27FC236}">
                <a16:creationId xmlns:a16="http://schemas.microsoft.com/office/drawing/2014/main" id="{6F9C7C2C-4F90-850F-B04B-96AE1122EE93}"/>
              </a:ext>
            </a:extLst>
          </p:cNvPr>
          <p:cNvSpPr>
            <a:spLocks noGrp="1"/>
          </p:cNvSpPr>
          <p:nvPr>
            <p:ph idx="1"/>
          </p:nvPr>
        </p:nvSpPr>
        <p:spPr/>
        <p:txBody>
          <a:bodyPr/>
          <a:lstStyle/>
          <a:p>
            <a:pPr marL="0" indent="0">
              <a:buNone/>
            </a:pPr>
            <a:r>
              <a:rPr lang="en-US" dirty="0">
                <a:solidFill>
                  <a:srgbClr val="215F9A"/>
                </a:solidFill>
              </a:rPr>
              <a:t>When communicating information:</a:t>
            </a:r>
          </a:p>
          <a:p>
            <a:r>
              <a:rPr lang="en-US" dirty="0"/>
              <a:t>Never assume it is acceptable to share</a:t>
            </a:r>
          </a:p>
          <a:p>
            <a:r>
              <a:rPr lang="en-US" dirty="0"/>
              <a:t>Always obtain written approval</a:t>
            </a:r>
          </a:p>
          <a:p>
            <a:r>
              <a:rPr lang="en-US" dirty="0"/>
              <a:t>Never assume all information can be shared</a:t>
            </a:r>
          </a:p>
          <a:p>
            <a:r>
              <a:rPr lang="en-US" dirty="0"/>
              <a:t>Always use honest, compassionate, and respectful communication</a:t>
            </a:r>
          </a:p>
          <a:p>
            <a:r>
              <a:rPr lang="en-US" dirty="0"/>
              <a:t>Always document communication</a:t>
            </a:r>
          </a:p>
        </p:txBody>
      </p:sp>
      <p:sp>
        <p:nvSpPr>
          <p:cNvPr id="2" name="Slide Number Placeholder 1">
            <a:extLst>
              <a:ext uri="{FF2B5EF4-FFF2-40B4-BE49-F238E27FC236}">
                <a16:creationId xmlns:a16="http://schemas.microsoft.com/office/drawing/2014/main" id="{46D82FCB-6EA4-CBEC-CFE2-8CE189E9DC0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54</a:t>
            </a:fld>
            <a:endParaRPr lang="en-US"/>
          </a:p>
        </p:txBody>
      </p:sp>
    </p:spTree>
    <p:extLst>
      <p:ext uri="{BB962C8B-B14F-4D97-AF65-F5344CB8AC3E}">
        <p14:creationId xmlns:p14="http://schemas.microsoft.com/office/powerpoint/2010/main" val="20101722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9F9CFB-7A61-60F1-2C8B-07D695C4744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AC58C3E-66C3-C048-F8B8-0D32A68E3E41}"/>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Consultation</a:t>
            </a:r>
          </a:p>
        </p:txBody>
      </p:sp>
      <p:sp>
        <p:nvSpPr>
          <p:cNvPr id="5" name="Content Placeholder 4">
            <a:extLst>
              <a:ext uri="{FF2B5EF4-FFF2-40B4-BE49-F238E27FC236}">
                <a16:creationId xmlns:a16="http://schemas.microsoft.com/office/drawing/2014/main" id="{9EE60F9E-6C8D-4237-7F07-54CAB563F2D0}"/>
              </a:ext>
            </a:extLst>
          </p:cNvPr>
          <p:cNvSpPr>
            <a:spLocks noGrp="1"/>
          </p:cNvSpPr>
          <p:nvPr>
            <p:ph idx="1"/>
          </p:nvPr>
        </p:nvSpPr>
        <p:spPr/>
        <p:txBody>
          <a:bodyPr/>
          <a:lstStyle/>
          <a:p>
            <a:r>
              <a:rPr lang="en-US" dirty="0"/>
              <a:t>Confer with other healthcare professionals</a:t>
            </a:r>
          </a:p>
          <a:p>
            <a:pPr lvl="1"/>
            <a:r>
              <a:rPr lang="en-US" dirty="0"/>
              <a:t>Individual consultation</a:t>
            </a:r>
          </a:p>
          <a:p>
            <a:pPr lvl="1"/>
            <a:r>
              <a:rPr lang="en-US" dirty="0"/>
              <a:t>Team consultation</a:t>
            </a:r>
          </a:p>
          <a:p>
            <a:r>
              <a:rPr lang="en-US" dirty="0"/>
              <a:t>The combination of a team with an FCN can offer advantages for healthcare consumers</a:t>
            </a:r>
          </a:p>
        </p:txBody>
      </p:sp>
      <p:sp>
        <p:nvSpPr>
          <p:cNvPr id="2" name="Slide Number Placeholder 1">
            <a:extLst>
              <a:ext uri="{FF2B5EF4-FFF2-40B4-BE49-F238E27FC236}">
                <a16:creationId xmlns:a16="http://schemas.microsoft.com/office/drawing/2014/main" id="{255330C2-F136-BF64-8F4D-CDE6AAF7C5C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55</a:t>
            </a:fld>
            <a:endParaRPr lang="en-US"/>
          </a:p>
        </p:txBody>
      </p:sp>
    </p:spTree>
    <p:extLst>
      <p:ext uri="{BB962C8B-B14F-4D97-AF65-F5344CB8AC3E}">
        <p14:creationId xmlns:p14="http://schemas.microsoft.com/office/powerpoint/2010/main" val="1589019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C48FB-CB4B-978B-9DD4-71DE10B161F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AD3B336-72E8-CA5A-CC59-A196B6636472}"/>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Aggregate Data</a:t>
            </a:r>
          </a:p>
        </p:txBody>
      </p:sp>
      <p:sp>
        <p:nvSpPr>
          <p:cNvPr id="5" name="Content Placeholder 4">
            <a:extLst>
              <a:ext uri="{FF2B5EF4-FFF2-40B4-BE49-F238E27FC236}">
                <a16:creationId xmlns:a16="http://schemas.microsoft.com/office/drawing/2014/main" id="{73022FFE-E2F5-7C67-FE5A-EC80154164C3}"/>
              </a:ext>
            </a:extLst>
          </p:cNvPr>
          <p:cNvSpPr>
            <a:spLocks noGrp="1"/>
          </p:cNvSpPr>
          <p:nvPr>
            <p:ph idx="1"/>
          </p:nvPr>
        </p:nvSpPr>
        <p:spPr/>
        <p:txBody>
          <a:bodyPr/>
          <a:lstStyle/>
          <a:p>
            <a:r>
              <a:rPr lang="en-US" dirty="0"/>
              <a:t>Place in a report format</a:t>
            </a:r>
          </a:p>
          <a:p>
            <a:r>
              <a:rPr lang="en-US" dirty="0"/>
              <a:t>Guides program development</a:t>
            </a:r>
          </a:p>
          <a:p>
            <a:r>
              <a:rPr lang="en-US" dirty="0"/>
              <a:t>Validates cost savings</a:t>
            </a:r>
          </a:p>
          <a:p>
            <a:r>
              <a:rPr lang="en-US" dirty="0"/>
              <a:t>Gains future funding</a:t>
            </a:r>
          </a:p>
          <a:p>
            <a:r>
              <a:rPr lang="en-US" dirty="0"/>
              <a:t>Evaluates quality of care</a:t>
            </a:r>
          </a:p>
        </p:txBody>
      </p:sp>
      <p:sp>
        <p:nvSpPr>
          <p:cNvPr id="2" name="Slide Number Placeholder 1">
            <a:extLst>
              <a:ext uri="{FF2B5EF4-FFF2-40B4-BE49-F238E27FC236}">
                <a16:creationId xmlns:a16="http://schemas.microsoft.com/office/drawing/2014/main" id="{FAB4EEA4-1260-B08D-7DCE-45AC7C36C96E}"/>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56</a:t>
            </a:fld>
            <a:endParaRPr lang="en-US"/>
          </a:p>
        </p:txBody>
      </p:sp>
    </p:spTree>
    <p:extLst>
      <p:ext uri="{BB962C8B-B14F-4D97-AF65-F5344CB8AC3E}">
        <p14:creationId xmlns:p14="http://schemas.microsoft.com/office/powerpoint/2010/main" val="7981544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professional or legal repercussions would occur if documentation is not complete? </a:t>
            </a:r>
          </a:p>
        </p:txBody>
      </p:sp>
      <p:pic>
        <p:nvPicPr>
          <p:cNvPr id="3" name="Picture 2">
            <a:extLst>
              <a:ext uri="{FF2B5EF4-FFF2-40B4-BE49-F238E27FC236}">
                <a16:creationId xmlns:a16="http://schemas.microsoft.com/office/drawing/2014/main" id="{2F785D61-1446-2634-E53A-DE2755854754}"/>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57</a:t>
            </a:fld>
            <a:endParaRPr lang="en-US"/>
          </a:p>
        </p:txBody>
      </p:sp>
    </p:spTree>
    <p:extLst>
      <p:ext uri="{BB962C8B-B14F-4D97-AF65-F5344CB8AC3E}">
        <p14:creationId xmlns:p14="http://schemas.microsoft.com/office/powerpoint/2010/main" val="419848522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FF71B0-DC6B-4069-8A51-ECDBFFB9CF60}"/>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Questions and Answers </a:t>
            </a:r>
          </a:p>
        </p:txBody>
      </p:sp>
      <p:pic>
        <p:nvPicPr>
          <p:cNvPr id="3" name="Picture 2">
            <a:extLst>
              <a:ext uri="{FF2B5EF4-FFF2-40B4-BE49-F238E27FC236}">
                <a16:creationId xmlns:a16="http://schemas.microsoft.com/office/drawing/2014/main" id="{C18F2FB3-9116-A571-294C-0C0946ACA035}"/>
              </a:ext>
            </a:extLst>
          </p:cNvPr>
          <p:cNvPicPr>
            <a:picLocks noChangeAspect="1"/>
          </p:cNvPicPr>
          <p:nvPr/>
        </p:nvPicPr>
        <p:blipFill>
          <a:blip r:embed="rId2"/>
          <a:stretch>
            <a:fillRect/>
          </a:stretch>
        </p:blipFill>
        <p:spPr>
          <a:xfrm>
            <a:off x="3195109" y="1825625"/>
            <a:ext cx="5801781" cy="4351338"/>
          </a:xfrm>
          <a:prstGeom prst="rect">
            <a:avLst/>
          </a:prstGeom>
          <a:noFill/>
        </p:spPr>
      </p:pic>
      <p:sp>
        <p:nvSpPr>
          <p:cNvPr id="2" name="Slide Number Placeholder 1" hidden="1">
            <a:extLst>
              <a:ext uri="{FF2B5EF4-FFF2-40B4-BE49-F238E27FC236}">
                <a16:creationId xmlns:a16="http://schemas.microsoft.com/office/drawing/2014/main" id="{7BE0B5D0-25ED-F14D-8F2E-64AA8959B8E8}"/>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58</a:t>
            </a:fld>
            <a:endParaRPr lang="en-US"/>
          </a:p>
        </p:txBody>
      </p:sp>
    </p:spTree>
    <p:extLst>
      <p:ext uri="{BB962C8B-B14F-4D97-AF65-F5344CB8AC3E}">
        <p14:creationId xmlns:p14="http://schemas.microsoft.com/office/powerpoint/2010/main" val="6888236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152</TotalTime>
  <Words>1568</Words>
  <Application>Microsoft Office PowerPoint</Application>
  <PresentationFormat>Widescreen</PresentationFormat>
  <Paragraphs>284</Paragraphs>
  <Slides>58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58</vt:i4>
      </vt:variant>
    </vt:vector>
  </HeadingPairs>
  <TitlesOfParts>
    <vt:vector size="62" baseType="lpstr">
      <vt:lpstr>Aptos</vt:lpstr>
      <vt:lpstr>Aptos Display</vt:lpstr>
      <vt:lpstr>Arial</vt:lpstr>
      <vt:lpstr>Office Theme</vt:lpstr>
      <vt:lpstr>Documenting Practice</vt:lpstr>
      <vt:lpstr>Learning Outcomes</vt:lpstr>
      <vt:lpstr>Key term</vt:lpstr>
      <vt:lpstr>Key term</vt:lpstr>
      <vt:lpstr>Key term</vt:lpstr>
      <vt:lpstr>Key term</vt:lpstr>
      <vt:lpstr>Key term</vt:lpstr>
      <vt:lpstr>Key term</vt:lpstr>
      <vt:lpstr>Key term</vt:lpstr>
      <vt:lpstr>Key term</vt:lpstr>
      <vt:lpstr>Outcome 1 </vt:lpstr>
      <vt:lpstr>Fundamentals of Documentation</vt:lpstr>
      <vt:lpstr>Basic Nursing Documentation</vt:lpstr>
      <vt:lpstr>Who should document?</vt:lpstr>
      <vt:lpstr>Critical Thinking</vt:lpstr>
      <vt:lpstr>When should the FCN document?</vt:lpstr>
      <vt:lpstr>Planning the Documentation Component of FCN Practice </vt:lpstr>
      <vt:lpstr>Critical Thinking</vt:lpstr>
      <vt:lpstr>Outcome 2 </vt:lpstr>
      <vt:lpstr>Infrastructures Supporting Documentation</vt:lpstr>
      <vt:lpstr>Paper Considerations</vt:lpstr>
      <vt:lpstr>Electronic Considerations</vt:lpstr>
      <vt:lpstr>Critical Thinking</vt:lpstr>
      <vt:lpstr>Critical Thinking</vt:lpstr>
      <vt:lpstr>Choosing Work Space</vt:lpstr>
      <vt:lpstr>Choosing Work Space (continued)</vt:lpstr>
      <vt:lpstr>Outcome 3 </vt:lpstr>
      <vt:lpstr>Strategies to Promote the Quality and Completeness of Documentation Content</vt:lpstr>
      <vt:lpstr>Organize and verify information recorded</vt:lpstr>
      <vt:lpstr>Demonstrate evidence-based strategies in documentation</vt:lpstr>
      <vt:lpstr>Use standardized nursing language</vt:lpstr>
      <vt:lpstr>Applying the Nursing Process as Theoretical Basis for Documenting the Practice</vt:lpstr>
      <vt:lpstr>Assessment</vt:lpstr>
      <vt:lpstr>Diagnosis</vt:lpstr>
      <vt:lpstr>Outcomes Identification</vt:lpstr>
      <vt:lpstr>Planning</vt:lpstr>
      <vt:lpstr>Implementation</vt:lpstr>
      <vt:lpstr>Evaluation</vt:lpstr>
      <vt:lpstr>Using Aggregated Documentation</vt:lpstr>
      <vt:lpstr>Using Aggregated Documentation (continued)</vt:lpstr>
      <vt:lpstr>Documenting FCN Administrative Activities</vt:lpstr>
      <vt:lpstr>Critical Thinking</vt:lpstr>
      <vt:lpstr>Outcome 4 </vt:lpstr>
      <vt:lpstr>Processes for Managing Documented Data</vt:lpstr>
      <vt:lpstr>Prioritize Confidentiality</vt:lpstr>
      <vt:lpstr>Critical Thinking</vt:lpstr>
      <vt:lpstr>Policies and Procedures</vt:lpstr>
      <vt:lpstr>Ownership</vt:lpstr>
      <vt:lpstr>NOTE:</vt:lpstr>
      <vt:lpstr>Critical Thinking </vt:lpstr>
      <vt:lpstr>Processes for Communicating Documentation Data</vt:lpstr>
      <vt:lpstr>The Read-Back Process</vt:lpstr>
      <vt:lpstr>SBAR Communication</vt:lpstr>
      <vt:lpstr>SBAR Communication (continued)</vt:lpstr>
      <vt:lpstr>Consultation</vt:lpstr>
      <vt:lpstr>Aggregate Data</vt:lpstr>
      <vt:lpstr>Critical Thinking</vt:lpstr>
      <vt:lpstr>Questions and Answers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 Fell-Carlson</dc:creator>
  <cp:lastModifiedBy>Bateman, Bev</cp:lastModifiedBy>
  <cp:revision>12</cp:revision>
  <dcterms:created xsi:type="dcterms:W3CDTF">2024-11-27T22:23:03Z</dcterms:created>
  <dcterms:modified xsi:type="dcterms:W3CDTF">2025-11-01T22:22:19Z</dcterms:modified>
</cp:coreProperties>
</file>